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8" r:id="rId1"/>
  </p:sldMasterIdLst>
  <p:sldIdLst>
    <p:sldId id="256" r:id="rId2"/>
    <p:sldId id="257" r:id="rId3"/>
    <p:sldId id="259" r:id="rId4"/>
    <p:sldId id="261" r:id="rId5"/>
    <p:sldId id="262" r:id="rId6"/>
    <p:sldId id="263" r:id="rId7"/>
    <p:sldId id="270" r:id="rId8"/>
    <p:sldId id="266" r:id="rId9"/>
    <p:sldId id="267" r:id="rId10"/>
    <p:sldId id="264" r:id="rId11"/>
    <p:sldId id="265" r:id="rId12"/>
    <p:sldId id="272" r:id="rId13"/>
    <p:sldId id="273" r:id="rId14"/>
    <p:sldId id="269" r:id="rId15"/>
    <p:sldId id="268" r:id="rId16"/>
    <p:sldId id="271" r:id="rId17"/>
    <p:sldId id="275"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8D38747-4367-4BD2-8D51-C97E202738E2}" type="datetime1">
              <a:rPr lang="en-US" smtClean="0"/>
              <a:t>11/10/2021</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3A98EE3D-8CD1-4C3F-BD1C-C98C9596463C}" type="slidenum">
              <a:rPr lang="en-US" smtClean="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0768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1192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0402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37766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286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91944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1488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6072953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6571280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32539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176427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67675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3ED0CC-082F-4160-86E5-0D6041F12778}" type="datetime1">
              <a:rPr lang="en-US" smtClean="0"/>
              <a:t>11/10/2021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1867141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3ED0CC-082F-4160-86E5-0D6041F12778}" type="datetime1">
              <a:rPr lang="en-US" smtClean="0"/>
              <a:t>11/10/2021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24779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9772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56095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11/10/2021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0632463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11/10/2021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56876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073ED0CC-082F-4160-86E5-0D6041F12778}" type="datetime1">
              <a:rPr lang="en-US" smtClean="0"/>
              <a:t>11/10/2021</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270691708"/>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 id="2147484245" r:id="rId17"/>
    <p:sldLayoutId id="2147484246" r:id="rId18"/>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public.tableau.com/app/profile/javier.sanchez.agesta/viz/RockBusterscustomersbase/Story1?publish=yes" TargetMode="External"/><Relationship Id="rId2" Type="http://schemas.openxmlformats.org/officeDocument/2006/relationships/image" Target="../media/image25.jpeg"/><Relationship Id="rId1" Type="http://schemas.openxmlformats.org/officeDocument/2006/relationships/slideLayout" Target="../slideLayouts/slideLayout13.xml"/><Relationship Id="rId4" Type="http://schemas.openxmlformats.org/officeDocument/2006/relationships/hyperlink" Target="https://public.tableau.com/app/profile/javier.sanchez.agesta/viz/RockBusterscustomersbase/Sheet7?publish=ye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5.xml"/><Relationship Id="rId6" Type="http://schemas.openxmlformats.org/officeDocument/2006/relationships/image" Target="../media/image8.jpeg"/><Relationship Id="rId5" Type="http://schemas.microsoft.com/office/2007/relationships/hdphoto" Target="../media/hdphoto1.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3" descr="Spotlight on a dark foggy stage">
            <a:extLst>
              <a:ext uri="{FF2B5EF4-FFF2-40B4-BE49-F238E27FC236}">
                <a16:creationId xmlns:a16="http://schemas.microsoft.com/office/drawing/2014/main" id="{41AEC514-8853-4387-BA1F-A0CAB777C3D0}"/>
              </a:ext>
            </a:extLst>
          </p:cNvPr>
          <p:cNvPicPr>
            <a:picLocks noChangeAspect="1"/>
          </p:cNvPicPr>
          <p:nvPr/>
        </p:nvPicPr>
        <p:blipFill rotWithShape="1">
          <a:blip r:embed="rId2">
            <a:alphaModFix amt="35000"/>
          </a:blip>
          <a:srcRect b="15730"/>
          <a:stretch/>
        </p:blipFill>
        <p:spPr>
          <a:xfrm>
            <a:off x="20" y="0"/>
            <a:ext cx="12191980" cy="6857990"/>
          </a:xfrm>
          <a:prstGeom prst="rect">
            <a:avLst/>
          </a:prstGeom>
        </p:spPr>
      </p:pic>
      <p:sp>
        <p:nvSpPr>
          <p:cNvPr id="2" name="Title 1">
            <a:extLst>
              <a:ext uri="{FF2B5EF4-FFF2-40B4-BE49-F238E27FC236}">
                <a16:creationId xmlns:a16="http://schemas.microsoft.com/office/drawing/2014/main" id="{B5B200B2-83DB-4F71-B7E4-6EA374322594}"/>
              </a:ext>
            </a:extLst>
          </p:cNvPr>
          <p:cNvSpPr>
            <a:spLocks noGrp="1"/>
          </p:cNvSpPr>
          <p:nvPr>
            <p:ph type="ctrTitle"/>
          </p:nvPr>
        </p:nvSpPr>
        <p:spPr>
          <a:xfrm>
            <a:off x="1287695" y="1966816"/>
            <a:ext cx="9616610" cy="2481507"/>
          </a:xfrm>
        </p:spPr>
        <p:txBody>
          <a:bodyPr>
            <a:normAutofit/>
          </a:bodyPr>
          <a:lstStyle/>
          <a:p>
            <a:pPr algn="l"/>
            <a:r>
              <a:rPr lang="es-ES" dirty="0"/>
              <a:t>ROCKBUSTER</a:t>
            </a:r>
            <a:br>
              <a:rPr lang="es-ES" dirty="0"/>
            </a:br>
            <a:r>
              <a:rPr lang="es-ES" dirty="0" err="1"/>
              <a:t>stealth</a:t>
            </a:r>
            <a:endParaRPr lang="en-GB" dirty="0"/>
          </a:p>
        </p:txBody>
      </p:sp>
      <p:sp>
        <p:nvSpPr>
          <p:cNvPr id="3" name="Subtitle 2">
            <a:extLst>
              <a:ext uri="{FF2B5EF4-FFF2-40B4-BE49-F238E27FC236}">
                <a16:creationId xmlns:a16="http://schemas.microsoft.com/office/drawing/2014/main" id="{72A1B9AC-E181-4A96-88E5-D2F87ABBA807}"/>
              </a:ext>
            </a:extLst>
          </p:cNvPr>
          <p:cNvSpPr>
            <a:spLocks noGrp="1"/>
          </p:cNvSpPr>
          <p:nvPr>
            <p:ph type="subTitle" idx="1"/>
          </p:nvPr>
        </p:nvSpPr>
        <p:spPr>
          <a:xfrm>
            <a:off x="1237991" y="4591668"/>
            <a:ext cx="9666314" cy="748739"/>
          </a:xfrm>
        </p:spPr>
        <p:txBody>
          <a:bodyPr>
            <a:noAutofit/>
          </a:bodyPr>
          <a:lstStyle/>
          <a:p>
            <a:pPr algn="l">
              <a:lnSpc>
                <a:spcPct val="110000"/>
              </a:lnSpc>
            </a:pPr>
            <a:endParaRPr lang="es-ES" sz="2000" dirty="0">
              <a:solidFill>
                <a:schemeClr val="tx1"/>
              </a:solidFill>
            </a:endParaRPr>
          </a:p>
          <a:p>
            <a:pPr algn="l">
              <a:lnSpc>
                <a:spcPct val="110000"/>
              </a:lnSpc>
            </a:pPr>
            <a:r>
              <a:rPr lang="es-ES" sz="2000" dirty="0">
                <a:solidFill>
                  <a:schemeClr val="tx1"/>
                </a:solidFill>
              </a:rPr>
              <a:t> DATA ANALYSIS PROJECT</a:t>
            </a:r>
          </a:p>
        </p:txBody>
      </p:sp>
      <p:sp>
        <p:nvSpPr>
          <p:cNvPr id="4" name="TextBox 3">
            <a:extLst>
              <a:ext uri="{FF2B5EF4-FFF2-40B4-BE49-F238E27FC236}">
                <a16:creationId xmlns:a16="http://schemas.microsoft.com/office/drawing/2014/main" id="{E75ACA17-9127-46CF-A2C4-F62CE52C69BB}"/>
              </a:ext>
            </a:extLst>
          </p:cNvPr>
          <p:cNvSpPr txBox="1"/>
          <p:nvPr/>
        </p:nvSpPr>
        <p:spPr>
          <a:xfrm>
            <a:off x="7219951" y="5423954"/>
            <a:ext cx="3990974" cy="369332"/>
          </a:xfrm>
          <a:prstGeom prst="rect">
            <a:avLst/>
          </a:prstGeom>
          <a:noFill/>
        </p:spPr>
        <p:txBody>
          <a:bodyPr wrap="square" rtlCol="0">
            <a:spAutoFit/>
          </a:bodyPr>
          <a:lstStyle/>
          <a:p>
            <a:r>
              <a:rPr lang="es-ES" dirty="0"/>
              <a:t>By Javier Sanchez-Agesta </a:t>
            </a:r>
            <a:r>
              <a:rPr lang="es-ES" dirty="0" err="1"/>
              <a:t>Sancbez</a:t>
            </a:r>
            <a:endParaRPr lang="en-GB" dirty="0"/>
          </a:p>
        </p:txBody>
      </p:sp>
    </p:spTree>
    <p:extLst>
      <p:ext uri="{BB962C8B-B14F-4D97-AF65-F5344CB8AC3E}">
        <p14:creationId xmlns:p14="http://schemas.microsoft.com/office/powerpoint/2010/main" val="35804585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700"/>
                                        <p:tgtEl>
                                          <p:spTgt spid="3">
                                            <p:txEl>
                                              <p:pRg st="1" end="1"/>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DE07E-5C77-4506-BDDA-0036A6262821}"/>
              </a:ext>
            </a:extLst>
          </p:cNvPr>
          <p:cNvSpPr>
            <a:spLocks noGrp="1"/>
          </p:cNvSpPr>
          <p:nvPr>
            <p:ph type="title"/>
          </p:nvPr>
        </p:nvSpPr>
        <p:spPr>
          <a:xfrm>
            <a:off x="447039" y="1304458"/>
            <a:ext cx="4333118" cy="2901781"/>
          </a:xfrm>
        </p:spPr>
        <p:txBody>
          <a:bodyPr vert="horz" lIns="91440" tIns="45720" rIns="91440" bIns="45720" rtlCol="0" anchor="b">
            <a:normAutofit/>
          </a:bodyPr>
          <a:lstStyle/>
          <a:p>
            <a:pPr algn="r"/>
            <a:r>
              <a:rPr lang="en-US" sz="4400"/>
              <a:t>Which countries are Rockbuster customers based in? </a:t>
            </a:r>
          </a:p>
        </p:txBody>
      </p:sp>
      <p:pic>
        <p:nvPicPr>
          <p:cNvPr id="2050" name="Picture 2" descr="Ver las imágenes de origen">
            <a:extLst>
              <a:ext uri="{FF2B5EF4-FFF2-40B4-BE49-F238E27FC236}">
                <a16:creationId xmlns:a16="http://schemas.microsoft.com/office/drawing/2014/main" id="{767B854D-BDBD-4A6F-ABB7-66D7B1090F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9" b="12760"/>
          <a:stretch/>
        </p:blipFill>
        <p:spPr bwMode="auto">
          <a:xfrm rot="21600000">
            <a:off x="6515100" y="684681"/>
            <a:ext cx="4981038" cy="4801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425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F3E8BD-93F4-4A1C-9604-F30C533D78E9}"/>
              </a:ext>
            </a:extLst>
          </p:cNvPr>
          <p:cNvPicPr>
            <a:picLocks noChangeAspect="1"/>
          </p:cNvPicPr>
          <p:nvPr/>
        </p:nvPicPr>
        <p:blipFill rotWithShape="1">
          <a:blip r:embed="rId2"/>
          <a:srcRect l="35325" t="32797" r="14252" b="18413"/>
          <a:stretch/>
        </p:blipFill>
        <p:spPr>
          <a:xfrm>
            <a:off x="129368" y="347726"/>
            <a:ext cx="9044370" cy="4922738"/>
          </a:xfrm>
          <a:prstGeom prst="rect">
            <a:avLst/>
          </a:prstGeom>
        </p:spPr>
      </p:pic>
      <p:pic>
        <p:nvPicPr>
          <p:cNvPr id="7" name="Picture 6">
            <a:extLst>
              <a:ext uri="{FF2B5EF4-FFF2-40B4-BE49-F238E27FC236}">
                <a16:creationId xmlns:a16="http://schemas.microsoft.com/office/drawing/2014/main" id="{BE8348A9-B64D-4B66-8C57-B7A2E9E30C99}"/>
              </a:ext>
            </a:extLst>
          </p:cNvPr>
          <p:cNvPicPr>
            <a:picLocks noChangeAspect="1"/>
          </p:cNvPicPr>
          <p:nvPr/>
        </p:nvPicPr>
        <p:blipFill rotWithShape="1">
          <a:blip r:embed="rId2"/>
          <a:srcRect l="87583" t="24296" r="583" b="70964"/>
          <a:stretch/>
        </p:blipFill>
        <p:spPr>
          <a:xfrm>
            <a:off x="2469032" y="4805680"/>
            <a:ext cx="2062480" cy="464784"/>
          </a:xfrm>
          <a:prstGeom prst="rect">
            <a:avLst/>
          </a:prstGeom>
        </p:spPr>
      </p:pic>
      <p:sp>
        <p:nvSpPr>
          <p:cNvPr id="8" name="TextBox 7">
            <a:extLst>
              <a:ext uri="{FF2B5EF4-FFF2-40B4-BE49-F238E27FC236}">
                <a16:creationId xmlns:a16="http://schemas.microsoft.com/office/drawing/2014/main" id="{82CB3DA6-211C-4AAB-96F6-DE78EA4CFEC5}"/>
              </a:ext>
            </a:extLst>
          </p:cNvPr>
          <p:cNvSpPr txBox="1"/>
          <p:nvPr/>
        </p:nvSpPr>
        <p:spPr>
          <a:xfrm>
            <a:off x="2408324" y="4494693"/>
            <a:ext cx="2243229" cy="369332"/>
          </a:xfrm>
          <a:prstGeom prst="rect">
            <a:avLst/>
          </a:prstGeom>
          <a:noFill/>
        </p:spPr>
        <p:txBody>
          <a:bodyPr wrap="square" rtlCol="0">
            <a:spAutoFit/>
          </a:bodyPr>
          <a:lstStyle/>
          <a:p>
            <a:r>
              <a:rPr lang="es-ES" dirty="0" err="1"/>
              <a:t>Revenue</a:t>
            </a:r>
            <a:r>
              <a:rPr lang="es-ES" dirty="0"/>
              <a:t> per country</a:t>
            </a:r>
            <a:endParaRPr lang="en-GB" dirty="0"/>
          </a:p>
        </p:txBody>
      </p:sp>
      <p:sp>
        <p:nvSpPr>
          <p:cNvPr id="9" name="TextBox 8">
            <a:extLst>
              <a:ext uri="{FF2B5EF4-FFF2-40B4-BE49-F238E27FC236}">
                <a16:creationId xmlns:a16="http://schemas.microsoft.com/office/drawing/2014/main" id="{2A405048-77BB-4E1E-B6B1-36C9A5CC2D7E}"/>
              </a:ext>
            </a:extLst>
          </p:cNvPr>
          <p:cNvSpPr txBox="1"/>
          <p:nvPr/>
        </p:nvSpPr>
        <p:spPr>
          <a:xfrm>
            <a:off x="9176112" y="524375"/>
            <a:ext cx="2276582" cy="3970318"/>
          </a:xfrm>
          <a:prstGeom prst="rect">
            <a:avLst/>
          </a:prstGeom>
          <a:noFill/>
        </p:spPr>
        <p:txBody>
          <a:bodyPr wrap="square" rtlCol="0">
            <a:spAutoFit/>
          </a:bodyPr>
          <a:lstStyle/>
          <a:p>
            <a:pPr marL="285750" indent="-285750">
              <a:buFont typeface="Wingdings" panose="05000000000000000000" pitchFamily="2" charset="2"/>
              <a:buChar char="Ø"/>
            </a:pPr>
            <a:r>
              <a:rPr lang="es-ES" dirty="0" err="1"/>
              <a:t>Rockbuster</a:t>
            </a:r>
            <a:r>
              <a:rPr lang="es-ES" dirty="0"/>
              <a:t> has </a:t>
            </a:r>
            <a:r>
              <a:rPr lang="es-ES" dirty="0" err="1"/>
              <a:t>its</a:t>
            </a:r>
            <a:r>
              <a:rPr lang="es-ES" dirty="0"/>
              <a:t> </a:t>
            </a:r>
            <a:r>
              <a:rPr lang="es-ES" dirty="0" err="1"/>
              <a:t>customers</a:t>
            </a:r>
            <a:r>
              <a:rPr lang="es-ES" dirty="0"/>
              <a:t> </a:t>
            </a:r>
            <a:r>
              <a:rPr lang="es-ES" dirty="0" err="1"/>
              <a:t>all</a:t>
            </a:r>
            <a:r>
              <a:rPr lang="es-ES" dirty="0"/>
              <a:t> spread </a:t>
            </a:r>
            <a:r>
              <a:rPr lang="es-ES" dirty="0" err="1"/>
              <a:t>around</a:t>
            </a:r>
            <a:r>
              <a:rPr lang="es-ES" dirty="0"/>
              <a:t> </a:t>
            </a:r>
            <a:r>
              <a:rPr lang="es-ES" dirty="0" err="1"/>
              <a:t>the</a:t>
            </a:r>
            <a:r>
              <a:rPr lang="es-ES" dirty="0"/>
              <a:t> </a:t>
            </a:r>
            <a:r>
              <a:rPr lang="es-ES" dirty="0" err="1"/>
              <a:t>world</a:t>
            </a:r>
            <a:r>
              <a:rPr lang="es-ES" dirty="0"/>
              <a:t>. </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dirty="0"/>
              <a:t>China, India, United States, Japan and Mexico are the countries with a bigger customer base, although still tiny compared to main competitors.</a:t>
            </a:r>
          </a:p>
          <a:p>
            <a:pPr marL="285750" indent="-285750">
              <a:buFont typeface="Wingdings" panose="05000000000000000000" pitchFamily="2" charset="2"/>
              <a:buChar char="Ø"/>
            </a:pPr>
            <a:endParaRPr lang="en-GB" dirty="0"/>
          </a:p>
        </p:txBody>
      </p:sp>
      <p:pic>
        <p:nvPicPr>
          <p:cNvPr id="11" name="Picture 10">
            <a:extLst>
              <a:ext uri="{FF2B5EF4-FFF2-40B4-BE49-F238E27FC236}">
                <a16:creationId xmlns:a16="http://schemas.microsoft.com/office/drawing/2014/main" id="{DDA0F58F-FF33-4B6F-B7DA-79A258661289}"/>
              </a:ext>
            </a:extLst>
          </p:cNvPr>
          <p:cNvPicPr>
            <a:picLocks noChangeAspect="1"/>
          </p:cNvPicPr>
          <p:nvPr/>
        </p:nvPicPr>
        <p:blipFill rotWithShape="1">
          <a:blip r:embed="rId3"/>
          <a:srcRect l="87583" t="33185" r="7440" b="56889"/>
          <a:stretch/>
        </p:blipFill>
        <p:spPr>
          <a:xfrm>
            <a:off x="6338408" y="4477196"/>
            <a:ext cx="748974" cy="773658"/>
          </a:xfrm>
          <a:prstGeom prst="rect">
            <a:avLst/>
          </a:prstGeom>
        </p:spPr>
      </p:pic>
      <p:sp>
        <p:nvSpPr>
          <p:cNvPr id="12" name="TextBox 11">
            <a:extLst>
              <a:ext uri="{FF2B5EF4-FFF2-40B4-BE49-F238E27FC236}">
                <a16:creationId xmlns:a16="http://schemas.microsoft.com/office/drawing/2014/main" id="{FF96A1A2-FAFE-4B8B-A28A-8096C0D61909}"/>
              </a:ext>
            </a:extLst>
          </p:cNvPr>
          <p:cNvSpPr txBox="1"/>
          <p:nvPr/>
        </p:nvSpPr>
        <p:spPr>
          <a:xfrm>
            <a:off x="5199055" y="4624133"/>
            <a:ext cx="1513840" cy="646331"/>
          </a:xfrm>
          <a:prstGeom prst="rect">
            <a:avLst/>
          </a:prstGeom>
          <a:noFill/>
        </p:spPr>
        <p:txBody>
          <a:bodyPr wrap="square" rtlCol="0">
            <a:spAutoFit/>
          </a:bodyPr>
          <a:lstStyle/>
          <a:p>
            <a:r>
              <a:rPr lang="es-ES" dirty="0" err="1"/>
              <a:t>Number</a:t>
            </a:r>
            <a:r>
              <a:rPr lang="es-ES" dirty="0"/>
              <a:t> </a:t>
            </a:r>
            <a:r>
              <a:rPr lang="es-ES" dirty="0" err="1"/>
              <a:t>of</a:t>
            </a:r>
            <a:r>
              <a:rPr lang="es-ES" dirty="0"/>
              <a:t> </a:t>
            </a:r>
            <a:r>
              <a:rPr lang="es-ES" dirty="0" err="1"/>
              <a:t>customers</a:t>
            </a:r>
            <a:endParaRPr lang="en-GB" dirty="0"/>
          </a:p>
        </p:txBody>
      </p:sp>
    </p:spTree>
    <p:extLst>
      <p:ext uri="{BB962C8B-B14F-4D97-AF65-F5344CB8AC3E}">
        <p14:creationId xmlns:p14="http://schemas.microsoft.com/office/powerpoint/2010/main" val="1436133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A8CDCA-EC58-40B4-9F17-A7B613A32F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9" name="Freeform 11">
            <a:extLst>
              <a:ext uri="{FF2B5EF4-FFF2-40B4-BE49-F238E27FC236}">
                <a16:creationId xmlns:a16="http://schemas.microsoft.com/office/drawing/2014/main" id="{DBC44137-B240-488D-B88F-9D266FACAA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1" name="Freeform 13">
            <a:extLst>
              <a:ext uri="{FF2B5EF4-FFF2-40B4-BE49-F238E27FC236}">
                <a16:creationId xmlns:a16="http://schemas.microsoft.com/office/drawing/2014/main" id="{70FFA344-365C-4944-848F-8B966C335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3" name="Freeform 25">
            <a:extLst>
              <a:ext uri="{FF2B5EF4-FFF2-40B4-BE49-F238E27FC236}">
                <a16:creationId xmlns:a16="http://schemas.microsoft.com/office/drawing/2014/main" id="{D73EBEE6-2E8A-47F3-ADCA-5C0A95C36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a:extLst>
              <a:ext uri="{FF2B5EF4-FFF2-40B4-BE49-F238E27FC236}">
                <a16:creationId xmlns:a16="http://schemas.microsoft.com/office/drawing/2014/main" id="{47525714-3E1C-46F0-A17D-D3BE3D221F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7" name="5-Point Star 24">
            <a:extLst>
              <a:ext uri="{FF2B5EF4-FFF2-40B4-BE49-F238E27FC236}">
                <a16:creationId xmlns:a16="http://schemas.microsoft.com/office/drawing/2014/main" id="{B178D758-A5E1-416F-9966-F71730470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19" name="Freeform: Shape 18">
            <a:extLst>
              <a:ext uri="{FF2B5EF4-FFF2-40B4-BE49-F238E27FC236}">
                <a16:creationId xmlns:a16="http://schemas.microsoft.com/office/drawing/2014/main" id="{1A9606D2-3277-4567-A0C1-362DBFDCE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custGeom>
            <a:avLst/>
            <a:gdLst>
              <a:gd name="connsiteX0" fmla="*/ 3 w 11647715"/>
              <a:gd name="connsiteY0" fmla="*/ 0 h 2634343"/>
              <a:gd name="connsiteX1" fmla="*/ 11647715 w 11647715"/>
              <a:gd name="connsiteY1" fmla="*/ 0 h 2634343"/>
              <a:gd name="connsiteX2" fmla="*/ 11647715 w 11647715"/>
              <a:gd name="connsiteY2" fmla="*/ 2634343 h 2634343"/>
              <a:gd name="connsiteX3" fmla="*/ 3 w 11647715"/>
              <a:gd name="connsiteY3" fmla="*/ 2634343 h 2634343"/>
              <a:gd name="connsiteX4" fmla="*/ 3 w 11647715"/>
              <a:gd name="connsiteY4" fmla="*/ 1533667 h 2634343"/>
              <a:gd name="connsiteX5" fmla="*/ 0 w 11647715"/>
              <a:gd name="connsiteY5" fmla="*/ 1533667 h 2634343"/>
              <a:gd name="connsiteX6" fmla="*/ 0 w 11647715"/>
              <a:gd name="connsiteY6" fmla="*/ 980400 h 2634343"/>
              <a:gd name="connsiteX7" fmla="*/ 3 w 11647715"/>
              <a:gd name="connsiteY7" fmla="*/ 980400 h 263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7715" h="2634343">
                <a:moveTo>
                  <a:pt x="3" y="0"/>
                </a:moveTo>
                <a:lnTo>
                  <a:pt x="11647715" y="0"/>
                </a:lnTo>
                <a:lnTo>
                  <a:pt x="11647715" y="2634343"/>
                </a:lnTo>
                <a:lnTo>
                  <a:pt x="3" y="2634343"/>
                </a:lnTo>
                <a:lnTo>
                  <a:pt x="3" y="1533667"/>
                </a:lnTo>
                <a:lnTo>
                  <a:pt x="0" y="1533667"/>
                </a:lnTo>
                <a:lnTo>
                  <a:pt x="0" y="980400"/>
                </a:lnTo>
                <a:lnTo>
                  <a:pt x="3" y="98040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useBgFill="1">
        <p:nvSpPr>
          <p:cNvPr id="21" name="Freeform: Shape 20">
            <a:extLst>
              <a:ext uri="{FF2B5EF4-FFF2-40B4-BE49-F238E27FC236}">
                <a16:creationId xmlns:a16="http://schemas.microsoft.com/office/drawing/2014/main" id="{A601F395-3079-4179-84BA-6654D9F82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7"/>
            <a:ext cx="10905067" cy="5571066"/>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w="50800" cap="sq">
            <a:solidFill>
              <a:schemeClr val="tx1">
                <a:lumMod val="50000"/>
                <a:lumOff val="50000"/>
              </a:schemeClr>
            </a:solidFill>
            <a:miter lim="800000"/>
          </a:ln>
          <a:effectLst>
            <a:outerShdw blurRad="127000" dist="63500" dir="4380000" algn="t" rotWithShape="0">
              <a:prstClr val="black">
                <a:alpha val="43000"/>
              </a:prstClr>
            </a:outerShdw>
          </a:effectLst>
        </p:spPr>
        <p:style>
          <a:lnRef idx="1">
            <a:schemeClr val="accent1"/>
          </a:lnRef>
          <a:fillRef idx="3">
            <a:schemeClr val="accent1"/>
          </a:fillRef>
          <a:effectRef idx="2">
            <a:schemeClr val="accent1"/>
          </a:effectRef>
          <a:fontRef idx="minor">
            <a:schemeClr val="lt1"/>
          </a:fontRef>
        </p:style>
      </p:sp>
      <p:sp>
        <p:nvSpPr>
          <p:cNvPr id="23" name="5-Point Star 24">
            <a:extLst>
              <a:ext uri="{FF2B5EF4-FFF2-40B4-BE49-F238E27FC236}">
                <a16:creationId xmlns:a16="http://schemas.microsoft.com/office/drawing/2014/main" id="{B15DEAD7-09E6-42D9-9D03-43E6EA3E0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9678" y="3748085"/>
            <a:ext cx="252644" cy="252644"/>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18A4429-6271-4C3D-BE6F-29FCF18C8AE3}"/>
              </a:ext>
            </a:extLst>
          </p:cNvPr>
          <p:cNvSpPr>
            <a:spLocks noGrp="1"/>
          </p:cNvSpPr>
          <p:nvPr>
            <p:ph type="title"/>
          </p:nvPr>
        </p:nvSpPr>
        <p:spPr>
          <a:xfrm>
            <a:off x="1218407" y="1044250"/>
            <a:ext cx="9841574" cy="2646007"/>
          </a:xfrm>
        </p:spPr>
        <p:txBody>
          <a:bodyPr vert="horz" lIns="91440" tIns="45720" rIns="91440" bIns="45720" rtlCol="0" anchor="b">
            <a:normAutofit/>
          </a:bodyPr>
          <a:lstStyle/>
          <a:p>
            <a:pPr algn="ctr"/>
            <a:r>
              <a:rPr lang="en-US" sz="6000"/>
              <a:t>Do sales figures vary between geographic regions?</a:t>
            </a:r>
          </a:p>
        </p:txBody>
      </p:sp>
    </p:spTree>
    <p:extLst>
      <p:ext uri="{BB962C8B-B14F-4D97-AF65-F5344CB8AC3E}">
        <p14:creationId xmlns:p14="http://schemas.microsoft.com/office/powerpoint/2010/main" val="3876587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2FDD88-5488-458F-8B72-D2E40B0C0F58}"/>
              </a:ext>
            </a:extLst>
          </p:cNvPr>
          <p:cNvSpPr>
            <a:spLocks noGrp="1"/>
          </p:cNvSpPr>
          <p:nvPr>
            <p:ph type="body" idx="1"/>
          </p:nvPr>
        </p:nvSpPr>
        <p:spPr>
          <a:xfrm>
            <a:off x="8575040" y="701040"/>
            <a:ext cx="2631440" cy="4680840"/>
          </a:xfrm>
        </p:spPr>
        <p:txBody>
          <a:bodyPr>
            <a:normAutofit fontScale="92500" lnSpcReduction="10000"/>
          </a:bodyPr>
          <a:lstStyle/>
          <a:p>
            <a:r>
              <a:rPr lang="es-ES" dirty="0"/>
              <a:t>As we can see, </a:t>
            </a:r>
            <a:r>
              <a:rPr lang="es-ES" dirty="0" err="1"/>
              <a:t>the</a:t>
            </a:r>
            <a:r>
              <a:rPr lang="es-ES" dirty="0"/>
              <a:t> </a:t>
            </a:r>
            <a:r>
              <a:rPr lang="es-ES" dirty="0" err="1"/>
              <a:t>number</a:t>
            </a:r>
            <a:r>
              <a:rPr lang="es-ES" dirty="0"/>
              <a:t> </a:t>
            </a:r>
            <a:r>
              <a:rPr lang="es-ES" dirty="0" err="1"/>
              <a:t>of</a:t>
            </a:r>
            <a:r>
              <a:rPr lang="es-ES" dirty="0"/>
              <a:t> </a:t>
            </a:r>
            <a:r>
              <a:rPr lang="es-ES" dirty="0" err="1"/>
              <a:t>customers</a:t>
            </a:r>
            <a:r>
              <a:rPr lang="es-ES" dirty="0"/>
              <a:t> and regional sales </a:t>
            </a:r>
            <a:r>
              <a:rPr lang="es-ES" dirty="0" err="1"/>
              <a:t>graphs</a:t>
            </a:r>
            <a:r>
              <a:rPr lang="es-ES" dirty="0"/>
              <a:t> are </a:t>
            </a:r>
            <a:r>
              <a:rPr lang="es-ES" dirty="0" err="1"/>
              <a:t>very</a:t>
            </a:r>
            <a:r>
              <a:rPr lang="es-ES" dirty="0"/>
              <a:t> </a:t>
            </a:r>
            <a:r>
              <a:rPr lang="es-ES" dirty="0" err="1"/>
              <a:t>similarly</a:t>
            </a:r>
            <a:r>
              <a:rPr lang="es-ES" dirty="0"/>
              <a:t> </a:t>
            </a:r>
            <a:r>
              <a:rPr lang="es-ES" dirty="0" err="1"/>
              <a:t>shaped</a:t>
            </a:r>
            <a:r>
              <a:rPr lang="es-ES" dirty="0"/>
              <a:t>. </a:t>
            </a:r>
          </a:p>
          <a:p>
            <a:r>
              <a:rPr lang="es-ES" dirty="0"/>
              <a:t>This </a:t>
            </a:r>
            <a:r>
              <a:rPr lang="es-ES" dirty="0" err="1"/>
              <a:t>means</a:t>
            </a:r>
            <a:r>
              <a:rPr lang="es-ES" dirty="0"/>
              <a:t> that </a:t>
            </a:r>
            <a:r>
              <a:rPr lang="es-ES" dirty="0" err="1"/>
              <a:t>there</a:t>
            </a:r>
            <a:r>
              <a:rPr lang="es-ES" dirty="0"/>
              <a:t> is no </a:t>
            </a:r>
            <a:r>
              <a:rPr lang="es-ES" dirty="0" err="1"/>
              <a:t>difference</a:t>
            </a:r>
            <a:r>
              <a:rPr lang="es-ES" dirty="0"/>
              <a:t> </a:t>
            </a:r>
            <a:r>
              <a:rPr lang="es-ES" dirty="0" err="1"/>
              <a:t>regarding</a:t>
            </a:r>
            <a:r>
              <a:rPr lang="es-ES" dirty="0"/>
              <a:t> to sales </a:t>
            </a:r>
            <a:r>
              <a:rPr lang="es-ES" dirty="0" err="1"/>
              <a:t>between</a:t>
            </a:r>
            <a:r>
              <a:rPr lang="es-ES" dirty="0"/>
              <a:t> </a:t>
            </a:r>
            <a:r>
              <a:rPr lang="es-ES" dirty="0" err="1"/>
              <a:t>the</a:t>
            </a:r>
            <a:r>
              <a:rPr lang="es-ES" dirty="0"/>
              <a:t> </a:t>
            </a:r>
            <a:r>
              <a:rPr lang="es-ES" dirty="0" err="1"/>
              <a:t>different</a:t>
            </a:r>
            <a:r>
              <a:rPr lang="es-ES" dirty="0"/>
              <a:t> </a:t>
            </a:r>
            <a:r>
              <a:rPr lang="es-ES" dirty="0" err="1"/>
              <a:t>geographic</a:t>
            </a:r>
            <a:r>
              <a:rPr lang="es-ES" dirty="0"/>
              <a:t> </a:t>
            </a:r>
            <a:r>
              <a:rPr lang="es-ES" dirty="0" err="1"/>
              <a:t>regions</a:t>
            </a:r>
            <a:r>
              <a:rPr lang="es-ES" dirty="0"/>
              <a:t>.</a:t>
            </a:r>
          </a:p>
          <a:p>
            <a:pPr marL="342900" indent="-342900">
              <a:buFont typeface="Impact" panose="020B0806030902050204" pitchFamily="34" charset="0"/>
              <a:buChar char="→"/>
            </a:pPr>
            <a:r>
              <a:rPr lang="es-ES" dirty="0"/>
              <a:t> More </a:t>
            </a:r>
            <a:r>
              <a:rPr lang="es-ES" dirty="0" err="1"/>
              <a:t>customers</a:t>
            </a:r>
            <a:r>
              <a:rPr lang="es-ES" dirty="0"/>
              <a:t> </a:t>
            </a:r>
            <a:r>
              <a:rPr lang="en-GB" dirty="0"/>
              <a:t>       	      =  	                             …     more sales</a:t>
            </a:r>
            <a:endParaRPr lang="es-ES" dirty="0"/>
          </a:p>
        </p:txBody>
      </p:sp>
      <p:pic>
        <p:nvPicPr>
          <p:cNvPr id="5" name="Picture 4">
            <a:extLst>
              <a:ext uri="{FF2B5EF4-FFF2-40B4-BE49-F238E27FC236}">
                <a16:creationId xmlns:a16="http://schemas.microsoft.com/office/drawing/2014/main" id="{D0F18F0A-F889-4EB0-9993-E211A063E04B}"/>
              </a:ext>
            </a:extLst>
          </p:cNvPr>
          <p:cNvPicPr>
            <a:picLocks noChangeAspect="1"/>
          </p:cNvPicPr>
          <p:nvPr/>
        </p:nvPicPr>
        <p:blipFill rotWithShape="1">
          <a:blip r:embed="rId2"/>
          <a:srcRect l="29833" t="25927" r="32416" b="51259"/>
          <a:stretch/>
        </p:blipFill>
        <p:spPr>
          <a:xfrm>
            <a:off x="792480" y="518159"/>
            <a:ext cx="7450490" cy="2245361"/>
          </a:xfrm>
          <a:prstGeom prst="rect">
            <a:avLst/>
          </a:prstGeom>
        </p:spPr>
      </p:pic>
      <p:pic>
        <p:nvPicPr>
          <p:cNvPr id="7" name="Picture 6">
            <a:extLst>
              <a:ext uri="{FF2B5EF4-FFF2-40B4-BE49-F238E27FC236}">
                <a16:creationId xmlns:a16="http://schemas.microsoft.com/office/drawing/2014/main" id="{73343005-7585-41E9-952A-D912C0D5082A}"/>
              </a:ext>
            </a:extLst>
          </p:cNvPr>
          <p:cNvPicPr>
            <a:picLocks noChangeAspect="1"/>
          </p:cNvPicPr>
          <p:nvPr/>
        </p:nvPicPr>
        <p:blipFill rotWithShape="1">
          <a:blip r:embed="rId2"/>
          <a:srcRect l="67667" t="26222" r="2334" b="50963"/>
          <a:stretch/>
        </p:blipFill>
        <p:spPr>
          <a:xfrm>
            <a:off x="2400970" y="2797387"/>
            <a:ext cx="5936650" cy="2330027"/>
          </a:xfrm>
          <a:prstGeom prst="rect">
            <a:avLst/>
          </a:prstGeom>
        </p:spPr>
      </p:pic>
      <p:pic>
        <p:nvPicPr>
          <p:cNvPr id="8" name="Picture 7">
            <a:extLst>
              <a:ext uri="{FF2B5EF4-FFF2-40B4-BE49-F238E27FC236}">
                <a16:creationId xmlns:a16="http://schemas.microsoft.com/office/drawing/2014/main" id="{D3B56FDB-C1AE-43C8-A447-B458B08D224F}"/>
              </a:ext>
            </a:extLst>
          </p:cNvPr>
          <p:cNvPicPr>
            <a:picLocks noChangeAspect="1"/>
          </p:cNvPicPr>
          <p:nvPr/>
        </p:nvPicPr>
        <p:blipFill rotWithShape="1">
          <a:blip r:embed="rId2"/>
          <a:srcRect l="29833" t="25927" r="61629" b="51259"/>
          <a:stretch/>
        </p:blipFill>
        <p:spPr>
          <a:xfrm>
            <a:off x="805850" y="2763520"/>
            <a:ext cx="1595120" cy="2397761"/>
          </a:xfrm>
          <a:prstGeom prst="rect">
            <a:avLst/>
          </a:prstGeom>
        </p:spPr>
      </p:pic>
      <p:sp>
        <p:nvSpPr>
          <p:cNvPr id="9" name="TextBox 8">
            <a:extLst>
              <a:ext uri="{FF2B5EF4-FFF2-40B4-BE49-F238E27FC236}">
                <a16:creationId xmlns:a16="http://schemas.microsoft.com/office/drawing/2014/main" id="{F6188E6E-98CB-48C6-8CEC-D0FA5D99B16C}"/>
              </a:ext>
            </a:extLst>
          </p:cNvPr>
          <p:cNvSpPr txBox="1"/>
          <p:nvPr/>
        </p:nvSpPr>
        <p:spPr>
          <a:xfrm>
            <a:off x="2414340" y="182880"/>
            <a:ext cx="2807900" cy="369332"/>
          </a:xfrm>
          <a:prstGeom prst="rect">
            <a:avLst/>
          </a:prstGeom>
          <a:noFill/>
        </p:spPr>
        <p:txBody>
          <a:bodyPr wrap="square" rtlCol="0">
            <a:spAutoFit/>
          </a:bodyPr>
          <a:lstStyle/>
          <a:p>
            <a:r>
              <a:rPr lang="es-ES" dirty="0" err="1"/>
              <a:t>Number</a:t>
            </a:r>
            <a:r>
              <a:rPr lang="es-ES" dirty="0"/>
              <a:t> </a:t>
            </a:r>
            <a:r>
              <a:rPr lang="es-ES" dirty="0" err="1"/>
              <a:t>of</a:t>
            </a:r>
            <a:r>
              <a:rPr lang="es-ES" dirty="0"/>
              <a:t> </a:t>
            </a:r>
            <a:r>
              <a:rPr lang="es-ES" dirty="0" err="1"/>
              <a:t>customers</a:t>
            </a:r>
            <a:endParaRPr lang="en-GB" dirty="0"/>
          </a:p>
        </p:txBody>
      </p:sp>
      <p:sp>
        <p:nvSpPr>
          <p:cNvPr id="10" name="TextBox 9">
            <a:extLst>
              <a:ext uri="{FF2B5EF4-FFF2-40B4-BE49-F238E27FC236}">
                <a16:creationId xmlns:a16="http://schemas.microsoft.com/office/drawing/2014/main" id="{A93A405F-DF70-4BF0-9065-3D872A6A592E}"/>
              </a:ext>
            </a:extLst>
          </p:cNvPr>
          <p:cNvSpPr txBox="1"/>
          <p:nvPr/>
        </p:nvSpPr>
        <p:spPr>
          <a:xfrm>
            <a:off x="2400970" y="5129109"/>
            <a:ext cx="3169920" cy="375920"/>
          </a:xfrm>
          <a:prstGeom prst="rect">
            <a:avLst/>
          </a:prstGeom>
          <a:noFill/>
        </p:spPr>
        <p:txBody>
          <a:bodyPr wrap="square" rtlCol="0">
            <a:spAutoFit/>
          </a:bodyPr>
          <a:lstStyle/>
          <a:p>
            <a:r>
              <a:rPr lang="es-ES" dirty="0"/>
              <a:t>Regional Sales ( $ )</a:t>
            </a:r>
            <a:endParaRPr lang="en-GB" dirty="0"/>
          </a:p>
        </p:txBody>
      </p:sp>
    </p:spTree>
    <p:extLst>
      <p:ext uri="{BB962C8B-B14F-4D97-AF65-F5344CB8AC3E}">
        <p14:creationId xmlns:p14="http://schemas.microsoft.com/office/powerpoint/2010/main" val="308298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07B-EE78-4B91-8EB1-BCDEF666693B}"/>
              </a:ext>
            </a:extLst>
          </p:cNvPr>
          <p:cNvSpPr>
            <a:spLocks noGrp="1"/>
          </p:cNvSpPr>
          <p:nvPr>
            <p:ph type="title"/>
          </p:nvPr>
        </p:nvSpPr>
        <p:spPr>
          <a:xfrm>
            <a:off x="4552792" y="1213758"/>
            <a:ext cx="6093596" cy="4430485"/>
          </a:xfrm>
        </p:spPr>
        <p:txBody>
          <a:bodyPr vert="horz" lIns="91440" tIns="45720" rIns="91440" bIns="45720" rtlCol="0" anchor="ctr">
            <a:normAutofit/>
          </a:bodyPr>
          <a:lstStyle/>
          <a:p>
            <a:pPr algn="l"/>
            <a:r>
              <a:rPr lang="en-US" sz="6100"/>
              <a:t>Where are customers with a high lifetime value based? </a:t>
            </a:r>
          </a:p>
        </p:txBody>
      </p:sp>
    </p:spTree>
    <p:extLst>
      <p:ext uri="{BB962C8B-B14F-4D97-AF65-F5344CB8AC3E}">
        <p14:creationId xmlns:p14="http://schemas.microsoft.com/office/powerpoint/2010/main" val="1344340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53171-98EB-4316-B58A-38EA7FF7C543}"/>
              </a:ext>
            </a:extLst>
          </p:cNvPr>
          <p:cNvSpPr>
            <a:spLocks noGrp="1"/>
          </p:cNvSpPr>
          <p:nvPr>
            <p:ph type="title"/>
          </p:nvPr>
        </p:nvSpPr>
        <p:spPr>
          <a:xfrm>
            <a:off x="755651" y="387286"/>
            <a:ext cx="3979868" cy="2671381"/>
          </a:xfrm>
        </p:spPr>
        <p:txBody>
          <a:bodyPr/>
          <a:lstStyle/>
          <a:p>
            <a:r>
              <a:rPr lang="es-ES" dirty="0" err="1"/>
              <a:t>Rockbuster´s</a:t>
            </a:r>
            <a:r>
              <a:rPr lang="es-ES" dirty="0"/>
              <a:t> </a:t>
            </a:r>
            <a:r>
              <a:rPr lang="es-ES" dirty="0" err="1"/>
              <a:t>main</a:t>
            </a:r>
            <a:r>
              <a:rPr lang="es-ES" dirty="0"/>
              <a:t> </a:t>
            </a:r>
            <a:r>
              <a:rPr lang="es-ES" dirty="0" err="1"/>
              <a:t>revenue</a:t>
            </a:r>
            <a:r>
              <a:rPr lang="es-ES" dirty="0"/>
              <a:t> comes </a:t>
            </a:r>
            <a:r>
              <a:rPr lang="es-ES" dirty="0" err="1"/>
              <a:t>from</a:t>
            </a:r>
            <a:r>
              <a:rPr lang="es-ES" dirty="0"/>
              <a:t>  </a:t>
            </a:r>
            <a:endParaRPr lang="en-GB" dirty="0"/>
          </a:p>
        </p:txBody>
      </p:sp>
      <p:sp>
        <p:nvSpPr>
          <p:cNvPr id="3" name="Text Placeholder 2">
            <a:extLst>
              <a:ext uri="{FF2B5EF4-FFF2-40B4-BE49-F238E27FC236}">
                <a16:creationId xmlns:a16="http://schemas.microsoft.com/office/drawing/2014/main" id="{4F5E8B96-A2B4-4BDA-BF93-BFAFDD8101BA}"/>
              </a:ext>
            </a:extLst>
          </p:cNvPr>
          <p:cNvSpPr>
            <a:spLocks noGrp="1"/>
          </p:cNvSpPr>
          <p:nvPr>
            <p:ph type="body" sz="half" idx="2"/>
          </p:nvPr>
        </p:nvSpPr>
        <p:spPr>
          <a:xfrm>
            <a:off x="1016000" y="5583103"/>
            <a:ext cx="10159999" cy="833793"/>
          </a:xfrm>
        </p:spPr>
        <p:txBody>
          <a:bodyPr>
            <a:normAutofit/>
          </a:bodyPr>
          <a:lstStyle/>
          <a:p>
            <a:r>
              <a:rPr lang="es-ES" dirty="0" err="1">
                <a:solidFill>
                  <a:srgbClr val="CC9900"/>
                </a:solidFill>
              </a:rPr>
              <a:t>Rockbuster</a:t>
            </a:r>
            <a:r>
              <a:rPr lang="es-ES" dirty="0">
                <a:solidFill>
                  <a:schemeClr val="bg2">
                    <a:lumMod val="20000"/>
                    <a:lumOff val="80000"/>
                  </a:schemeClr>
                </a:solidFill>
              </a:rPr>
              <a:t> has </a:t>
            </a:r>
            <a:r>
              <a:rPr lang="es-ES" dirty="0" err="1">
                <a:solidFill>
                  <a:schemeClr val="bg2">
                    <a:lumMod val="20000"/>
                    <a:lumOff val="80000"/>
                  </a:schemeClr>
                </a:solidFill>
              </a:rPr>
              <a:t>performed</a:t>
            </a:r>
            <a:r>
              <a:rPr lang="es-ES" dirty="0">
                <a:solidFill>
                  <a:schemeClr val="bg2">
                    <a:lumMod val="20000"/>
                    <a:lumOff val="80000"/>
                  </a:schemeClr>
                </a:solidFill>
              </a:rPr>
              <a:t> </a:t>
            </a:r>
            <a:r>
              <a:rPr lang="es-ES" dirty="0" err="1">
                <a:solidFill>
                  <a:schemeClr val="bg2">
                    <a:lumMod val="20000"/>
                    <a:lumOff val="80000"/>
                  </a:schemeClr>
                </a:solidFill>
              </a:rPr>
              <a:t>well</a:t>
            </a:r>
            <a:r>
              <a:rPr lang="es-ES" dirty="0">
                <a:solidFill>
                  <a:schemeClr val="bg2">
                    <a:lumMod val="20000"/>
                    <a:lumOff val="80000"/>
                  </a:schemeClr>
                </a:solidFill>
              </a:rPr>
              <a:t> thanks to </a:t>
            </a:r>
            <a:r>
              <a:rPr lang="es-ES" dirty="0" err="1">
                <a:solidFill>
                  <a:schemeClr val="bg2">
                    <a:lumMod val="20000"/>
                    <a:lumOff val="80000"/>
                  </a:schemeClr>
                </a:solidFill>
              </a:rPr>
              <a:t>their</a:t>
            </a:r>
            <a:r>
              <a:rPr lang="es-ES" dirty="0">
                <a:solidFill>
                  <a:schemeClr val="bg2">
                    <a:lumMod val="20000"/>
                    <a:lumOff val="80000"/>
                  </a:schemeClr>
                </a:solidFill>
              </a:rPr>
              <a:t> </a:t>
            </a:r>
            <a:r>
              <a:rPr lang="es-ES" dirty="0" err="1">
                <a:solidFill>
                  <a:schemeClr val="bg2">
                    <a:lumMod val="20000"/>
                    <a:lumOff val="80000"/>
                  </a:schemeClr>
                </a:solidFill>
              </a:rPr>
              <a:t>loyal</a:t>
            </a:r>
            <a:r>
              <a:rPr lang="es-ES" dirty="0">
                <a:solidFill>
                  <a:schemeClr val="bg2">
                    <a:lumMod val="20000"/>
                    <a:lumOff val="80000"/>
                  </a:schemeClr>
                </a:solidFill>
              </a:rPr>
              <a:t> </a:t>
            </a:r>
            <a:r>
              <a:rPr lang="es-ES" dirty="0" err="1">
                <a:solidFill>
                  <a:schemeClr val="bg2">
                    <a:lumMod val="20000"/>
                    <a:lumOff val="80000"/>
                  </a:schemeClr>
                </a:solidFill>
              </a:rPr>
              <a:t>customers</a:t>
            </a:r>
            <a:r>
              <a:rPr lang="es-ES" dirty="0">
                <a:solidFill>
                  <a:schemeClr val="bg2">
                    <a:lumMod val="20000"/>
                    <a:lumOff val="80000"/>
                  </a:schemeClr>
                </a:solidFill>
              </a:rPr>
              <a:t>. In </a:t>
            </a:r>
            <a:r>
              <a:rPr lang="es-ES" dirty="0" err="1">
                <a:solidFill>
                  <a:schemeClr val="bg2">
                    <a:lumMod val="20000"/>
                    <a:lumOff val="80000"/>
                  </a:schemeClr>
                </a:solidFill>
              </a:rPr>
              <a:t>order</a:t>
            </a:r>
            <a:r>
              <a:rPr lang="es-ES" dirty="0">
                <a:solidFill>
                  <a:schemeClr val="bg2">
                    <a:lumMod val="20000"/>
                    <a:lumOff val="80000"/>
                  </a:schemeClr>
                </a:solidFill>
              </a:rPr>
              <a:t> to </a:t>
            </a:r>
            <a:r>
              <a:rPr lang="es-ES" dirty="0" err="1">
                <a:solidFill>
                  <a:schemeClr val="bg2">
                    <a:lumMod val="20000"/>
                    <a:lumOff val="80000"/>
                  </a:schemeClr>
                </a:solidFill>
              </a:rPr>
              <a:t>keep</a:t>
            </a:r>
            <a:r>
              <a:rPr lang="es-ES" dirty="0">
                <a:solidFill>
                  <a:schemeClr val="bg2">
                    <a:lumMod val="20000"/>
                    <a:lumOff val="80000"/>
                  </a:schemeClr>
                </a:solidFill>
              </a:rPr>
              <a:t> </a:t>
            </a:r>
            <a:r>
              <a:rPr lang="es-ES" dirty="0" err="1">
                <a:solidFill>
                  <a:schemeClr val="bg2">
                    <a:lumMod val="20000"/>
                    <a:lumOff val="80000"/>
                  </a:schemeClr>
                </a:solidFill>
              </a:rPr>
              <a:t>expanding</a:t>
            </a:r>
            <a:r>
              <a:rPr lang="es-ES" dirty="0">
                <a:solidFill>
                  <a:schemeClr val="bg2">
                    <a:lumMod val="20000"/>
                    <a:lumOff val="80000"/>
                  </a:schemeClr>
                </a:solidFill>
              </a:rPr>
              <a:t>, marketing </a:t>
            </a:r>
            <a:r>
              <a:rPr lang="es-ES" dirty="0" err="1">
                <a:solidFill>
                  <a:schemeClr val="bg2">
                    <a:lumMod val="20000"/>
                    <a:lumOff val="80000"/>
                  </a:schemeClr>
                </a:solidFill>
              </a:rPr>
              <a:t>teams</a:t>
            </a:r>
            <a:r>
              <a:rPr lang="es-ES" dirty="0">
                <a:solidFill>
                  <a:schemeClr val="bg2">
                    <a:lumMod val="20000"/>
                    <a:lumOff val="80000"/>
                  </a:schemeClr>
                </a:solidFill>
              </a:rPr>
              <a:t> have </a:t>
            </a:r>
            <a:r>
              <a:rPr lang="es-ES" dirty="0" err="1">
                <a:solidFill>
                  <a:schemeClr val="bg2">
                    <a:lumMod val="20000"/>
                    <a:lumOff val="80000"/>
                  </a:schemeClr>
                </a:solidFill>
              </a:rPr>
              <a:t>designed</a:t>
            </a:r>
            <a:r>
              <a:rPr lang="es-ES" dirty="0">
                <a:solidFill>
                  <a:schemeClr val="bg2">
                    <a:lumMod val="20000"/>
                    <a:lumOff val="80000"/>
                  </a:schemeClr>
                </a:solidFill>
              </a:rPr>
              <a:t> a </a:t>
            </a:r>
            <a:r>
              <a:rPr lang="es-ES" dirty="0" err="1">
                <a:solidFill>
                  <a:schemeClr val="bg2">
                    <a:lumMod val="20000"/>
                    <a:lumOff val="80000"/>
                  </a:schemeClr>
                </a:solidFill>
              </a:rPr>
              <a:t>promotion</a:t>
            </a:r>
            <a:r>
              <a:rPr lang="es-ES" dirty="0">
                <a:solidFill>
                  <a:schemeClr val="bg2">
                    <a:lumMod val="20000"/>
                    <a:lumOff val="80000"/>
                  </a:schemeClr>
                </a:solidFill>
              </a:rPr>
              <a:t> to </a:t>
            </a:r>
            <a:r>
              <a:rPr lang="es-ES" dirty="0" err="1">
                <a:solidFill>
                  <a:schemeClr val="bg2">
                    <a:lumMod val="20000"/>
                    <a:lumOff val="80000"/>
                  </a:schemeClr>
                </a:solidFill>
              </a:rPr>
              <a:t>reward</a:t>
            </a:r>
            <a:r>
              <a:rPr lang="es-ES" dirty="0">
                <a:solidFill>
                  <a:schemeClr val="bg2">
                    <a:lumMod val="20000"/>
                    <a:lumOff val="80000"/>
                  </a:schemeClr>
                </a:solidFill>
              </a:rPr>
              <a:t> </a:t>
            </a:r>
            <a:r>
              <a:rPr lang="es-ES" dirty="0" err="1">
                <a:solidFill>
                  <a:srgbClr val="CC9900"/>
                </a:solidFill>
              </a:rPr>
              <a:t>loyalty</a:t>
            </a:r>
            <a:r>
              <a:rPr lang="es-ES" dirty="0"/>
              <a:t>. </a:t>
            </a:r>
          </a:p>
        </p:txBody>
      </p:sp>
      <p:pic>
        <p:nvPicPr>
          <p:cNvPr id="5" name="Picture 4">
            <a:extLst>
              <a:ext uri="{FF2B5EF4-FFF2-40B4-BE49-F238E27FC236}">
                <a16:creationId xmlns:a16="http://schemas.microsoft.com/office/drawing/2014/main" id="{D58D7C7D-F9EC-41A2-8A46-49D8AB35B6B7}"/>
              </a:ext>
            </a:extLst>
          </p:cNvPr>
          <p:cNvPicPr>
            <a:picLocks noChangeAspect="1"/>
          </p:cNvPicPr>
          <p:nvPr/>
        </p:nvPicPr>
        <p:blipFill rotWithShape="1">
          <a:blip r:embed="rId2"/>
          <a:srcRect l="29417" t="31259" r="35467" b="21311"/>
          <a:stretch/>
        </p:blipFill>
        <p:spPr>
          <a:xfrm>
            <a:off x="4735519" y="387286"/>
            <a:ext cx="6446023" cy="4897402"/>
          </a:xfrm>
          <a:prstGeom prst="rect">
            <a:avLst/>
          </a:prstGeom>
        </p:spPr>
      </p:pic>
      <p:pic>
        <p:nvPicPr>
          <p:cNvPr id="7" name="Picture 6">
            <a:extLst>
              <a:ext uri="{FF2B5EF4-FFF2-40B4-BE49-F238E27FC236}">
                <a16:creationId xmlns:a16="http://schemas.microsoft.com/office/drawing/2014/main" id="{DC631DEA-2FB0-4B2F-89A8-2C94159CEB8A}"/>
              </a:ext>
            </a:extLst>
          </p:cNvPr>
          <p:cNvPicPr>
            <a:picLocks noChangeAspect="1"/>
          </p:cNvPicPr>
          <p:nvPr/>
        </p:nvPicPr>
        <p:blipFill rotWithShape="1">
          <a:blip r:embed="rId2"/>
          <a:srcRect l="87000" t="24592" r="-667" b="71408"/>
          <a:stretch/>
        </p:blipFill>
        <p:spPr>
          <a:xfrm>
            <a:off x="9832902" y="441104"/>
            <a:ext cx="1749497" cy="288027"/>
          </a:xfrm>
          <a:prstGeom prst="rect">
            <a:avLst/>
          </a:prstGeom>
        </p:spPr>
      </p:pic>
      <p:sp>
        <p:nvSpPr>
          <p:cNvPr id="8" name="TextBox 7">
            <a:extLst>
              <a:ext uri="{FF2B5EF4-FFF2-40B4-BE49-F238E27FC236}">
                <a16:creationId xmlns:a16="http://schemas.microsoft.com/office/drawing/2014/main" id="{86D88637-A668-4121-B33C-FDB4E794D3D9}"/>
              </a:ext>
            </a:extLst>
          </p:cNvPr>
          <p:cNvSpPr txBox="1"/>
          <p:nvPr/>
        </p:nvSpPr>
        <p:spPr>
          <a:xfrm>
            <a:off x="9832902" y="98578"/>
            <a:ext cx="1899920" cy="307777"/>
          </a:xfrm>
          <a:prstGeom prst="rect">
            <a:avLst/>
          </a:prstGeom>
          <a:noFill/>
        </p:spPr>
        <p:txBody>
          <a:bodyPr wrap="square" rtlCol="0">
            <a:spAutoFit/>
          </a:bodyPr>
          <a:lstStyle/>
          <a:p>
            <a:r>
              <a:rPr lang="es-ES" sz="1400" dirty="0"/>
              <a:t>Total </a:t>
            </a:r>
            <a:r>
              <a:rPr lang="es-ES" sz="1400" dirty="0" err="1"/>
              <a:t>amount</a:t>
            </a:r>
            <a:r>
              <a:rPr lang="es-ES" sz="1400" dirty="0"/>
              <a:t> </a:t>
            </a:r>
            <a:r>
              <a:rPr lang="es-ES" sz="1400" dirty="0" err="1"/>
              <a:t>paid</a:t>
            </a:r>
            <a:r>
              <a:rPr lang="es-ES" sz="1400" dirty="0"/>
              <a:t> ($)</a:t>
            </a:r>
            <a:endParaRPr lang="en-GB" sz="1400" dirty="0"/>
          </a:p>
        </p:txBody>
      </p:sp>
      <p:sp>
        <p:nvSpPr>
          <p:cNvPr id="10" name="Text Placeholder 2">
            <a:extLst>
              <a:ext uri="{FF2B5EF4-FFF2-40B4-BE49-F238E27FC236}">
                <a16:creationId xmlns:a16="http://schemas.microsoft.com/office/drawing/2014/main" id="{AF6332FC-0806-492C-AD15-B83A29C37F6A}"/>
              </a:ext>
            </a:extLst>
          </p:cNvPr>
          <p:cNvSpPr txBox="1">
            <a:spLocks/>
          </p:cNvSpPr>
          <p:nvPr/>
        </p:nvSpPr>
        <p:spPr>
          <a:xfrm>
            <a:off x="1241890" y="2697256"/>
            <a:ext cx="3176028" cy="1734500"/>
          </a:xfrm>
          <a:prstGeom prst="rect">
            <a:avLst/>
          </a:prstGeom>
        </p:spPr>
        <p:txBody>
          <a:bodyPr vert="horz" lIns="91440" tIns="45720" rIns="91440" bIns="45720" rtlCol="0" anchor="ctr">
            <a:normAutofit/>
          </a:bodyPr>
          <a:lstStyle>
            <a:lvl1pPr marL="0" indent="0" algn="ctr" defTabSz="914400" rtl="0" eaLnBrk="1" latinLnBrk="0" hangingPunct="1">
              <a:lnSpc>
                <a:spcPct val="120000"/>
              </a:lnSpc>
              <a:spcBef>
                <a:spcPts val="1000"/>
              </a:spcBef>
              <a:buClr>
                <a:schemeClr val="accent1"/>
              </a:buClr>
              <a:buSzPct val="160000"/>
              <a:buFont typeface="Arial" panose="020B0604020202020204" pitchFamily="34" charset="0"/>
              <a:buNone/>
              <a:defRPr sz="1800" kern="1200" cap="all" baseline="0">
                <a:solidFill>
                  <a:schemeClr val="tx1"/>
                </a:solidFill>
                <a:effectLst/>
                <a:latin typeface="+mn-lt"/>
                <a:ea typeface="+mn-ea"/>
                <a:cs typeface="+mn-cs"/>
              </a:defRPr>
            </a:lvl1pPr>
            <a:lvl2pPr marL="4572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400" kern="1200" cap="all" baseline="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200" kern="1200" cap="all" baseline="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000" kern="1200" cap="all" baseline="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000" kern="1200" cap="all" baseline="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000" kern="1200" cap="all" baseline="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000" kern="1200" cap="all" baseline="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000" kern="1200" cap="all" baseline="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accent1"/>
              </a:buClr>
              <a:buSzPct val="160000"/>
              <a:buFont typeface="Arial" panose="020B0604020202020204" pitchFamily="34" charset="0"/>
              <a:buNone/>
              <a:defRPr sz="1000" kern="1200" cap="all" baseline="0">
                <a:solidFill>
                  <a:schemeClr val="tx1"/>
                </a:solidFill>
                <a:effectLst/>
                <a:latin typeface="+mn-lt"/>
                <a:ea typeface="+mn-ea"/>
                <a:cs typeface="+mn-cs"/>
              </a:defRPr>
            </a:lvl9pPr>
          </a:lstStyle>
          <a:p>
            <a:r>
              <a:rPr lang="es-ES" sz="2000" dirty="0"/>
              <a:t>Top 5</a:t>
            </a:r>
          </a:p>
          <a:p>
            <a:r>
              <a:rPr lang="es-ES" sz="2400" dirty="0">
                <a:solidFill>
                  <a:srgbClr val="CC9900"/>
                </a:solidFill>
              </a:rPr>
              <a:t>India</a:t>
            </a:r>
            <a:r>
              <a:rPr lang="en-GB" sz="2400" dirty="0">
                <a:solidFill>
                  <a:srgbClr val="CC9900"/>
                </a:solidFill>
              </a:rPr>
              <a:t>, </a:t>
            </a:r>
            <a:r>
              <a:rPr lang="en-GB" sz="2400" dirty="0" err="1">
                <a:solidFill>
                  <a:srgbClr val="CC9900"/>
                </a:solidFill>
              </a:rPr>
              <a:t>china</a:t>
            </a:r>
            <a:r>
              <a:rPr lang="en-GB" sz="2400" dirty="0">
                <a:solidFill>
                  <a:srgbClr val="CC9900"/>
                </a:solidFill>
              </a:rPr>
              <a:t>, </a:t>
            </a:r>
            <a:r>
              <a:rPr lang="en-GB" sz="2400" dirty="0" err="1">
                <a:solidFill>
                  <a:srgbClr val="CC9900"/>
                </a:solidFill>
              </a:rPr>
              <a:t>u.s.a</a:t>
            </a:r>
            <a:r>
              <a:rPr lang="en-GB" sz="2400" dirty="0">
                <a:solidFill>
                  <a:srgbClr val="CC9900"/>
                </a:solidFill>
              </a:rPr>
              <a:t>, Japan &amp; </a:t>
            </a:r>
            <a:r>
              <a:rPr lang="en-GB" sz="2400" dirty="0" err="1">
                <a:solidFill>
                  <a:srgbClr val="CC9900"/>
                </a:solidFill>
              </a:rPr>
              <a:t>mexico</a:t>
            </a:r>
            <a:endParaRPr lang="es-ES" sz="2400" dirty="0">
              <a:solidFill>
                <a:srgbClr val="CC9900"/>
              </a:solidFill>
            </a:endParaRPr>
          </a:p>
        </p:txBody>
      </p:sp>
    </p:spTree>
    <p:extLst>
      <p:ext uri="{BB962C8B-B14F-4D97-AF65-F5344CB8AC3E}">
        <p14:creationId xmlns:p14="http://schemas.microsoft.com/office/powerpoint/2010/main" val="3678296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1FEF-295A-451B-A6DC-A6AC51142CAF}"/>
              </a:ext>
            </a:extLst>
          </p:cNvPr>
          <p:cNvSpPr>
            <a:spLocks noGrp="1"/>
          </p:cNvSpPr>
          <p:nvPr>
            <p:ph type="title"/>
          </p:nvPr>
        </p:nvSpPr>
        <p:spPr>
          <a:xfrm>
            <a:off x="416561" y="22785"/>
            <a:ext cx="6990080" cy="1544320"/>
          </a:xfrm>
        </p:spPr>
        <p:txBody>
          <a:bodyPr>
            <a:normAutofit fontScale="90000"/>
          </a:bodyPr>
          <a:lstStyle/>
          <a:p>
            <a:r>
              <a:rPr lang="es-ES" sz="2000" dirty="0" err="1"/>
              <a:t>Rockbuster</a:t>
            </a:r>
            <a:r>
              <a:rPr lang="es-ES" sz="2000" dirty="0"/>
              <a:t> has </a:t>
            </a:r>
            <a:r>
              <a:rPr lang="es-ES" sz="2000" dirty="0" err="1"/>
              <a:t>analysed</a:t>
            </a:r>
            <a:r>
              <a:rPr lang="es-ES" sz="2000" dirty="0"/>
              <a:t> </a:t>
            </a:r>
            <a:r>
              <a:rPr lang="es-ES" sz="2000" dirty="0" err="1"/>
              <a:t>the</a:t>
            </a:r>
            <a:r>
              <a:rPr lang="es-ES" sz="2000" dirty="0"/>
              <a:t> total sales per customer…</a:t>
            </a:r>
            <a:br>
              <a:rPr lang="es-ES" sz="2000" dirty="0"/>
            </a:br>
            <a:r>
              <a:rPr lang="es-ES" dirty="0"/>
              <a:t>And </a:t>
            </a:r>
            <a:r>
              <a:rPr lang="es-ES" dirty="0" err="1"/>
              <a:t>the</a:t>
            </a:r>
            <a:r>
              <a:rPr lang="es-ES" dirty="0"/>
              <a:t> </a:t>
            </a:r>
            <a:r>
              <a:rPr lang="es-ES" dirty="0" err="1"/>
              <a:t>winner</a:t>
            </a:r>
            <a:r>
              <a:rPr lang="es-ES" dirty="0"/>
              <a:t> is… ( are )</a:t>
            </a:r>
            <a:endParaRPr lang="en-GB" dirty="0"/>
          </a:p>
        </p:txBody>
      </p:sp>
      <p:sp>
        <p:nvSpPr>
          <p:cNvPr id="3" name="Content Placeholder 2">
            <a:extLst>
              <a:ext uri="{FF2B5EF4-FFF2-40B4-BE49-F238E27FC236}">
                <a16:creationId xmlns:a16="http://schemas.microsoft.com/office/drawing/2014/main" id="{D7190028-049B-47BB-89DE-2E84AAC51872}"/>
              </a:ext>
            </a:extLst>
          </p:cNvPr>
          <p:cNvSpPr>
            <a:spLocks noGrp="1"/>
          </p:cNvSpPr>
          <p:nvPr>
            <p:ph sz="quarter" idx="13"/>
          </p:nvPr>
        </p:nvSpPr>
        <p:spPr>
          <a:xfrm>
            <a:off x="787400" y="1699185"/>
            <a:ext cx="4831080" cy="3311189"/>
          </a:xfrm>
        </p:spPr>
        <p:txBody>
          <a:bodyPr/>
          <a:lstStyle/>
          <a:p>
            <a:r>
              <a:rPr lang="es-ES" dirty="0"/>
              <a:t>Karl </a:t>
            </a:r>
            <a:r>
              <a:rPr lang="es-ES" dirty="0" err="1"/>
              <a:t>seal</a:t>
            </a:r>
            <a:r>
              <a:rPr lang="es-ES" dirty="0"/>
              <a:t> ( </a:t>
            </a:r>
            <a:r>
              <a:rPr lang="es-ES" dirty="0" err="1"/>
              <a:t>U.s.a</a:t>
            </a:r>
            <a:r>
              <a:rPr lang="es-ES" dirty="0"/>
              <a:t>  ) 		</a:t>
            </a:r>
            <a:r>
              <a:rPr lang="es-ES" sz="2000" dirty="0"/>
              <a:t>$208.58</a:t>
            </a:r>
            <a:endParaRPr lang="es-ES" dirty="0"/>
          </a:p>
          <a:p>
            <a:r>
              <a:rPr lang="es-ES" dirty="0"/>
              <a:t>Maryon </a:t>
            </a:r>
            <a:r>
              <a:rPr lang="es-ES" dirty="0" err="1"/>
              <a:t>snyder</a:t>
            </a:r>
            <a:r>
              <a:rPr lang="es-ES" dirty="0"/>
              <a:t> ( </a:t>
            </a:r>
            <a:r>
              <a:rPr lang="es-ES" dirty="0" err="1"/>
              <a:t>brazil</a:t>
            </a:r>
            <a:r>
              <a:rPr lang="es-ES" dirty="0"/>
              <a:t> )	$194.61</a:t>
            </a:r>
          </a:p>
          <a:p>
            <a:r>
              <a:rPr lang="es-ES" dirty="0"/>
              <a:t>Ana </a:t>
            </a:r>
            <a:r>
              <a:rPr lang="es-ES" dirty="0" err="1"/>
              <a:t>bradley</a:t>
            </a:r>
            <a:r>
              <a:rPr lang="es-ES" dirty="0"/>
              <a:t> ( </a:t>
            </a:r>
            <a:r>
              <a:rPr lang="es-ES" dirty="0" err="1"/>
              <a:t>U.s.a</a:t>
            </a:r>
            <a:r>
              <a:rPr lang="es-ES" dirty="0"/>
              <a:t> )		$167.67</a:t>
            </a:r>
          </a:p>
          <a:p>
            <a:r>
              <a:rPr lang="es-ES" dirty="0"/>
              <a:t>Marcia </a:t>
            </a:r>
            <a:r>
              <a:rPr lang="es-ES" dirty="0" err="1"/>
              <a:t>dean</a:t>
            </a:r>
            <a:r>
              <a:rPr lang="es-ES" dirty="0"/>
              <a:t> ( </a:t>
            </a:r>
            <a:r>
              <a:rPr lang="es-ES" dirty="0" err="1"/>
              <a:t>philippines</a:t>
            </a:r>
            <a:r>
              <a:rPr lang="es-ES" dirty="0"/>
              <a:t> )	$166.61</a:t>
            </a:r>
          </a:p>
          <a:p>
            <a:r>
              <a:rPr lang="es-ES" dirty="0"/>
              <a:t>Mike </a:t>
            </a:r>
            <a:r>
              <a:rPr lang="es-ES" dirty="0" err="1"/>
              <a:t>way</a:t>
            </a:r>
            <a:r>
              <a:rPr lang="es-ES" dirty="0"/>
              <a:t> ( india )		$162.67</a:t>
            </a:r>
            <a:endParaRPr lang="en-GB" dirty="0"/>
          </a:p>
        </p:txBody>
      </p:sp>
      <p:pic>
        <p:nvPicPr>
          <p:cNvPr id="3074" name="Picture 2" descr="Resultado de imagen de  fake oscar award">
            <a:extLst>
              <a:ext uri="{FF2B5EF4-FFF2-40B4-BE49-F238E27FC236}">
                <a16:creationId xmlns:a16="http://schemas.microsoft.com/office/drawing/2014/main" id="{25D491A7-19A5-4A7A-8A97-585A7FD32F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376" t="933" r="31495"/>
          <a:stretch/>
        </p:blipFill>
        <p:spPr bwMode="auto">
          <a:xfrm>
            <a:off x="5986505" y="1567105"/>
            <a:ext cx="1579880" cy="387704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C83AFFC-8077-4904-8640-F81271E5BB43}"/>
              </a:ext>
            </a:extLst>
          </p:cNvPr>
          <p:cNvSpPr/>
          <p:nvPr/>
        </p:nvSpPr>
        <p:spPr>
          <a:xfrm>
            <a:off x="6273525" y="4399280"/>
            <a:ext cx="1005840" cy="701040"/>
          </a:xfrm>
          <a:prstGeom prst="rect">
            <a:avLst/>
          </a:prstGeom>
          <a:solidFill>
            <a:srgbClr val="CC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tx1"/>
                </a:solidFill>
              </a:rPr>
              <a:t>BEST CUSTOMER</a:t>
            </a:r>
            <a:endParaRPr lang="en-GB" sz="1400" dirty="0">
              <a:solidFill>
                <a:schemeClr val="tx1"/>
              </a:solidFill>
            </a:endParaRPr>
          </a:p>
        </p:txBody>
      </p:sp>
      <p:sp>
        <p:nvSpPr>
          <p:cNvPr id="7" name="TextBox 6">
            <a:extLst>
              <a:ext uri="{FF2B5EF4-FFF2-40B4-BE49-F238E27FC236}">
                <a16:creationId xmlns:a16="http://schemas.microsoft.com/office/drawing/2014/main" id="{1010C280-9ED3-4157-8790-AA7ED7605D3B}"/>
              </a:ext>
            </a:extLst>
          </p:cNvPr>
          <p:cNvSpPr txBox="1"/>
          <p:nvPr/>
        </p:nvSpPr>
        <p:spPr>
          <a:xfrm>
            <a:off x="7978397" y="1407001"/>
            <a:ext cx="3340506" cy="4247317"/>
          </a:xfrm>
          <a:prstGeom prst="rect">
            <a:avLst/>
          </a:prstGeom>
          <a:noFill/>
        </p:spPr>
        <p:txBody>
          <a:bodyPr wrap="square" rtlCol="0">
            <a:spAutoFit/>
          </a:bodyPr>
          <a:lstStyle/>
          <a:p>
            <a:pPr marL="285750" indent="-285750">
              <a:buFont typeface="Arial" panose="020B0604020202020204" pitchFamily="34" charset="0"/>
              <a:buChar char="•"/>
            </a:pPr>
            <a:r>
              <a:rPr lang="es-ES" dirty="0"/>
              <a:t>The </a:t>
            </a:r>
            <a:r>
              <a:rPr lang="es-ES" dirty="0" err="1"/>
              <a:t>winners</a:t>
            </a:r>
            <a:r>
              <a:rPr lang="es-ES" dirty="0"/>
              <a:t> </a:t>
            </a:r>
            <a:r>
              <a:rPr lang="es-ES" dirty="0" err="1"/>
              <a:t>will</a:t>
            </a:r>
            <a:r>
              <a:rPr lang="es-ES" dirty="0"/>
              <a:t> </a:t>
            </a:r>
            <a:r>
              <a:rPr lang="es-ES" dirty="0" err="1"/>
              <a:t>receive</a:t>
            </a:r>
            <a:r>
              <a:rPr lang="es-ES" dirty="0"/>
              <a:t> a </a:t>
            </a:r>
            <a:r>
              <a:rPr lang="es-ES" dirty="0" err="1"/>
              <a:t>code</a:t>
            </a:r>
            <a:r>
              <a:rPr lang="es-ES" dirty="0"/>
              <a:t> to actívate 3 </a:t>
            </a:r>
            <a:r>
              <a:rPr lang="es-ES" dirty="0" err="1"/>
              <a:t>movies</a:t>
            </a:r>
            <a:r>
              <a:rPr lang="es-ES" dirty="0"/>
              <a:t> </a:t>
            </a:r>
            <a:r>
              <a:rPr lang="es-ES" dirty="0" err="1"/>
              <a:t>of</a:t>
            </a:r>
            <a:r>
              <a:rPr lang="es-ES" dirty="0"/>
              <a:t> </a:t>
            </a:r>
            <a:r>
              <a:rPr lang="es-ES" dirty="0" err="1"/>
              <a:t>their</a:t>
            </a:r>
            <a:r>
              <a:rPr lang="es-ES" dirty="0"/>
              <a:t> </a:t>
            </a:r>
            <a:r>
              <a:rPr lang="es-ES" dirty="0" err="1"/>
              <a:t>choice</a:t>
            </a:r>
            <a:r>
              <a:rPr lang="es-ES" dirty="0"/>
              <a:t> </a:t>
            </a:r>
            <a:r>
              <a:rPr lang="es-ES" dirty="0" err="1"/>
              <a:t>for</a:t>
            </a:r>
            <a:r>
              <a:rPr lang="es-ES" dirty="0"/>
              <a:t> a period </a:t>
            </a:r>
            <a:r>
              <a:rPr lang="es-ES" dirty="0" err="1"/>
              <a:t>of</a:t>
            </a:r>
            <a:r>
              <a:rPr lang="es-ES" dirty="0"/>
              <a:t> one </a:t>
            </a:r>
            <a:r>
              <a:rPr lang="es-ES" dirty="0" err="1"/>
              <a:t>week</a:t>
            </a:r>
            <a:r>
              <a:rPr lang="es-ES" dirty="0"/>
              <a:t> </a:t>
            </a:r>
            <a:r>
              <a:rPr lang="es-ES" dirty="0" err="1"/>
              <a:t>each</a:t>
            </a:r>
            <a:r>
              <a:rPr lang="es-ES" dirty="0"/>
              <a:t>.</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They </a:t>
            </a:r>
            <a:r>
              <a:rPr lang="es-ES" dirty="0" err="1"/>
              <a:t>will</a:t>
            </a:r>
            <a:r>
              <a:rPr lang="es-ES" dirty="0"/>
              <a:t> </a:t>
            </a:r>
            <a:r>
              <a:rPr lang="es-ES" dirty="0" err="1"/>
              <a:t>also</a:t>
            </a:r>
            <a:r>
              <a:rPr lang="es-ES" dirty="0"/>
              <a:t> </a:t>
            </a:r>
            <a:r>
              <a:rPr lang="es-ES" dirty="0" err="1"/>
              <a:t>receive</a:t>
            </a:r>
            <a:r>
              <a:rPr lang="es-ES" dirty="0"/>
              <a:t> one </a:t>
            </a:r>
            <a:r>
              <a:rPr lang="es-ES" dirty="0" err="1"/>
              <a:t>of</a:t>
            </a:r>
            <a:r>
              <a:rPr lang="es-ES" dirty="0"/>
              <a:t> </a:t>
            </a:r>
            <a:r>
              <a:rPr lang="es-ES" dirty="0" err="1"/>
              <a:t>our</a:t>
            </a:r>
            <a:r>
              <a:rPr lang="es-ES" dirty="0"/>
              <a:t> </a:t>
            </a:r>
            <a:r>
              <a:rPr lang="es-ES" dirty="0" err="1"/>
              <a:t>famous</a:t>
            </a:r>
            <a:r>
              <a:rPr lang="es-ES" dirty="0"/>
              <a:t> “</a:t>
            </a:r>
            <a:r>
              <a:rPr lang="es-ES" dirty="0" err="1"/>
              <a:t>Best</a:t>
            </a:r>
            <a:r>
              <a:rPr lang="es-ES" dirty="0"/>
              <a:t> Customer” </a:t>
            </a:r>
            <a:r>
              <a:rPr lang="es-ES" dirty="0" err="1"/>
              <a:t>Roscars</a:t>
            </a:r>
            <a:r>
              <a:rPr lang="es-ES" dirty="0"/>
              <a:t> </a:t>
            </a:r>
            <a:r>
              <a:rPr lang="es-ES" dirty="0" err="1"/>
              <a:t>statues</a:t>
            </a:r>
            <a:r>
              <a:rPr lang="es-ES" dirty="0"/>
              <a:t>.</a:t>
            </a:r>
          </a:p>
          <a:p>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As an extra, they can </a:t>
            </a:r>
            <a:r>
              <a:rPr lang="es-ES" dirty="0" err="1"/>
              <a:t>get</a:t>
            </a:r>
            <a:r>
              <a:rPr lang="es-ES" dirty="0"/>
              <a:t> one more free </a:t>
            </a:r>
            <a:r>
              <a:rPr lang="es-ES" dirty="0" err="1"/>
              <a:t>movie</a:t>
            </a:r>
            <a:r>
              <a:rPr lang="es-ES" dirty="0"/>
              <a:t> if they share a </a:t>
            </a:r>
            <a:r>
              <a:rPr lang="es-ES" dirty="0" err="1"/>
              <a:t>picture</a:t>
            </a:r>
            <a:r>
              <a:rPr lang="es-ES" dirty="0"/>
              <a:t> with </a:t>
            </a:r>
            <a:r>
              <a:rPr lang="es-ES" dirty="0" err="1"/>
              <a:t>their</a:t>
            </a:r>
            <a:r>
              <a:rPr lang="es-ES" dirty="0"/>
              <a:t> </a:t>
            </a:r>
            <a:r>
              <a:rPr lang="es-ES" dirty="0" err="1"/>
              <a:t>award</a:t>
            </a:r>
            <a:r>
              <a:rPr lang="es-ES" dirty="0"/>
              <a:t> on </a:t>
            </a:r>
          </a:p>
          <a:p>
            <a:r>
              <a:rPr lang="es-ES" dirty="0"/>
              <a:t> </a:t>
            </a:r>
            <a:endParaRPr lang="en-GB" dirty="0"/>
          </a:p>
        </p:txBody>
      </p:sp>
      <p:pic>
        <p:nvPicPr>
          <p:cNvPr id="3076" name="Picture 4" descr="Ver las imágenes de origen">
            <a:extLst>
              <a:ext uri="{FF2B5EF4-FFF2-40B4-BE49-F238E27FC236}">
                <a16:creationId xmlns:a16="http://schemas.microsoft.com/office/drawing/2014/main" id="{61033B7D-5C73-47D6-9C97-30646A062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351" y="5648662"/>
            <a:ext cx="338045" cy="3380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5A5EF4D-482C-4E96-B089-CDFED23C06D2}"/>
              </a:ext>
            </a:extLst>
          </p:cNvPr>
          <p:cNvSpPr txBox="1"/>
          <p:nvPr/>
        </p:nvSpPr>
        <p:spPr>
          <a:xfrm>
            <a:off x="8052445" y="5648662"/>
            <a:ext cx="3678470" cy="369332"/>
          </a:xfrm>
          <a:prstGeom prst="rect">
            <a:avLst/>
          </a:prstGeom>
          <a:noFill/>
        </p:spPr>
        <p:txBody>
          <a:bodyPr wrap="square" rtlCol="0">
            <a:spAutoFit/>
          </a:bodyPr>
          <a:lstStyle/>
          <a:p>
            <a:r>
              <a:rPr lang="es-ES" dirty="0">
                <a:solidFill>
                  <a:srgbClr val="CC9900"/>
                </a:solidFill>
              </a:rPr>
              <a:t>@rockbusteristhemasterpictures</a:t>
            </a:r>
            <a:endParaRPr lang="en-GB" dirty="0">
              <a:solidFill>
                <a:srgbClr val="CC9900"/>
              </a:solidFill>
            </a:endParaRPr>
          </a:p>
        </p:txBody>
      </p:sp>
    </p:spTree>
    <p:extLst>
      <p:ext uri="{BB962C8B-B14F-4D97-AF65-F5344CB8AC3E}">
        <p14:creationId xmlns:p14="http://schemas.microsoft.com/office/powerpoint/2010/main" val="1644343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7F584-3F33-4659-8367-69AE37CF705B}"/>
              </a:ext>
            </a:extLst>
          </p:cNvPr>
          <p:cNvSpPr>
            <a:spLocks noGrp="1"/>
          </p:cNvSpPr>
          <p:nvPr>
            <p:ph type="title"/>
          </p:nvPr>
        </p:nvSpPr>
        <p:spPr/>
        <p:txBody>
          <a:bodyPr/>
          <a:lstStyle/>
          <a:p>
            <a:r>
              <a:rPr lang="es-ES" dirty="0" err="1"/>
              <a:t>Conclusions</a:t>
            </a:r>
            <a:r>
              <a:rPr lang="es-ES" dirty="0"/>
              <a:t> &amp; </a:t>
            </a:r>
            <a:r>
              <a:rPr lang="es-ES" dirty="0" err="1"/>
              <a:t>recommendations</a:t>
            </a:r>
            <a:endParaRPr lang="en-GB" dirty="0"/>
          </a:p>
        </p:txBody>
      </p:sp>
      <p:sp>
        <p:nvSpPr>
          <p:cNvPr id="3" name="Content Placeholder 2">
            <a:extLst>
              <a:ext uri="{FF2B5EF4-FFF2-40B4-BE49-F238E27FC236}">
                <a16:creationId xmlns:a16="http://schemas.microsoft.com/office/drawing/2014/main" id="{1C58168A-61CD-4E1D-BD78-EA3668FE4430}"/>
              </a:ext>
            </a:extLst>
          </p:cNvPr>
          <p:cNvSpPr>
            <a:spLocks noGrp="1"/>
          </p:cNvSpPr>
          <p:nvPr>
            <p:ph sz="quarter" idx="13"/>
          </p:nvPr>
        </p:nvSpPr>
        <p:spPr/>
        <p:txBody>
          <a:bodyPr>
            <a:normAutofit lnSpcReduction="10000"/>
          </a:bodyPr>
          <a:lstStyle/>
          <a:p>
            <a:pPr>
              <a:buFont typeface="Wingdings" panose="05000000000000000000" pitchFamily="2" charset="2"/>
              <a:buChar char="Ø"/>
            </a:pPr>
            <a:r>
              <a:rPr lang="es-ES" dirty="0"/>
              <a:t>The </a:t>
            </a:r>
            <a:r>
              <a:rPr lang="es-ES" dirty="0" err="1"/>
              <a:t>most</a:t>
            </a:r>
            <a:r>
              <a:rPr lang="es-ES" dirty="0"/>
              <a:t> popular </a:t>
            </a:r>
            <a:r>
              <a:rPr lang="es-ES" dirty="0" err="1"/>
              <a:t>genres</a:t>
            </a:r>
            <a:r>
              <a:rPr lang="es-ES" dirty="0"/>
              <a:t> </a:t>
            </a:r>
            <a:r>
              <a:rPr lang="es-ES" dirty="0" err="1"/>
              <a:t>within</a:t>
            </a:r>
            <a:r>
              <a:rPr lang="es-ES" dirty="0"/>
              <a:t> </a:t>
            </a:r>
            <a:r>
              <a:rPr lang="es-ES" dirty="0" err="1"/>
              <a:t>rockbuster´s</a:t>
            </a:r>
            <a:r>
              <a:rPr lang="es-ES" dirty="0"/>
              <a:t> </a:t>
            </a:r>
            <a:r>
              <a:rPr lang="es-ES" dirty="0" err="1"/>
              <a:t>audience</a:t>
            </a:r>
            <a:r>
              <a:rPr lang="es-ES" dirty="0"/>
              <a:t> are </a:t>
            </a:r>
            <a:r>
              <a:rPr lang="es-ES" dirty="0" err="1"/>
              <a:t>sports</a:t>
            </a:r>
            <a:r>
              <a:rPr lang="es-ES" dirty="0"/>
              <a:t>, </a:t>
            </a:r>
            <a:r>
              <a:rPr lang="es-ES" dirty="0" err="1"/>
              <a:t>sci</a:t>
            </a:r>
            <a:r>
              <a:rPr lang="es-ES" dirty="0"/>
              <a:t>-fi &amp; </a:t>
            </a:r>
            <a:r>
              <a:rPr lang="es-ES" dirty="0" err="1"/>
              <a:t>animation</a:t>
            </a:r>
            <a:r>
              <a:rPr lang="es-ES" dirty="0"/>
              <a:t>. </a:t>
            </a:r>
          </a:p>
          <a:p>
            <a:pPr>
              <a:buFont typeface="Wingdings" panose="05000000000000000000" pitchFamily="2" charset="2"/>
              <a:buChar char="Ø"/>
            </a:pPr>
            <a:r>
              <a:rPr lang="es-ES" dirty="0"/>
              <a:t> </a:t>
            </a:r>
            <a:r>
              <a:rPr lang="es-ES" dirty="0" err="1"/>
              <a:t>Rockbuster</a:t>
            </a:r>
            <a:r>
              <a:rPr lang="es-ES" dirty="0"/>
              <a:t> </a:t>
            </a:r>
            <a:r>
              <a:rPr lang="es-ES" dirty="0" err="1"/>
              <a:t>should</a:t>
            </a:r>
            <a:r>
              <a:rPr lang="es-ES" dirty="0"/>
              <a:t> not </a:t>
            </a:r>
            <a:r>
              <a:rPr lang="es-ES" dirty="0" err="1"/>
              <a:t>renew</a:t>
            </a:r>
            <a:r>
              <a:rPr lang="es-ES" dirty="0"/>
              <a:t> </a:t>
            </a:r>
            <a:r>
              <a:rPr lang="es-ES" dirty="0" err="1"/>
              <a:t>licence</a:t>
            </a:r>
            <a:r>
              <a:rPr lang="es-ES" dirty="0"/>
              <a:t> </a:t>
            </a:r>
            <a:r>
              <a:rPr lang="es-ES" dirty="0" err="1"/>
              <a:t>for</a:t>
            </a:r>
            <a:r>
              <a:rPr lang="es-ES" dirty="0"/>
              <a:t> </a:t>
            </a:r>
            <a:r>
              <a:rPr lang="es-ES" dirty="0" err="1"/>
              <a:t>those</a:t>
            </a:r>
            <a:r>
              <a:rPr lang="es-ES" dirty="0"/>
              <a:t> </a:t>
            </a:r>
            <a:r>
              <a:rPr lang="es-ES" dirty="0" err="1"/>
              <a:t>movies</a:t>
            </a:r>
            <a:r>
              <a:rPr lang="es-ES" dirty="0"/>
              <a:t> </a:t>
            </a:r>
            <a:r>
              <a:rPr lang="es-ES" dirty="0" err="1"/>
              <a:t>for</a:t>
            </a:r>
            <a:r>
              <a:rPr lang="es-ES" dirty="0"/>
              <a:t> which </a:t>
            </a:r>
            <a:r>
              <a:rPr lang="es-ES" dirty="0" err="1"/>
              <a:t>the</a:t>
            </a:r>
            <a:r>
              <a:rPr lang="es-ES" dirty="0"/>
              <a:t>  </a:t>
            </a:r>
            <a:r>
              <a:rPr lang="es-ES" dirty="0" err="1"/>
              <a:t>revenue</a:t>
            </a:r>
            <a:r>
              <a:rPr lang="es-ES" dirty="0"/>
              <a:t> was </a:t>
            </a:r>
            <a:r>
              <a:rPr lang="es-ES" dirty="0" err="1"/>
              <a:t>lower</a:t>
            </a:r>
            <a:r>
              <a:rPr lang="es-ES" dirty="0"/>
              <a:t> </a:t>
            </a:r>
            <a:r>
              <a:rPr lang="es-ES" dirty="0" err="1"/>
              <a:t>than</a:t>
            </a:r>
            <a:r>
              <a:rPr lang="es-ES" dirty="0"/>
              <a:t> </a:t>
            </a:r>
            <a:r>
              <a:rPr lang="es-ES" dirty="0" err="1"/>
              <a:t>the</a:t>
            </a:r>
            <a:r>
              <a:rPr lang="es-ES" dirty="0"/>
              <a:t> </a:t>
            </a:r>
            <a:r>
              <a:rPr lang="es-ES" dirty="0" err="1"/>
              <a:t>replacement</a:t>
            </a:r>
            <a:r>
              <a:rPr lang="es-ES" dirty="0"/>
              <a:t> </a:t>
            </a:r>
            <a:r>
              <a:rPr lang="es-ES" dirty="0" err="1"/>
              <a:t>cost</a:t>
            </a:r>
            <a:r>
              <a:rPr lang="es-ES" dirty="0"/>
              <a:t>.</a:t>
            </a:r>
          </a:p>
          <a:p>
            <a:pPr>
              <a:buFont typeface="Wingdings" panose="05000000000000000000" pitchFamily="2" charset="2"/>
              <a:buChar char="Ø"/>
            </a:pPr>
            <a:r>
              <a:rPr lang="es-ES" dirty="0" err="1"/>
              <a:t>Rockbuster</a:t>
            </a:r>
            <a:r>
              <a:rPr lang="es-ES" dirty="0"/>
              <a:t> </a:t>
            </a:r>
            <a:r>
              <a:rPr lang="es-ES" dirty="0" err="1"/>
              <a:t>should</a:t>
            </a:r>
            <a:r>
              <a:rPr lang="es-ES" dirty="0"/>
              <a:t> </a:t>
            </a:r>
            <a:r>
              <a:rPr lang="es-ES" dirty="0" err="1"/>
              <a:t>get</a:t>
            </a:r>
            <a:r>
              <a:rPr lang="es-ES" dirty="0"/>
              <a:t> </a:t>
            </a:r>
            <a:r>
              <a:rPr lang="es-ES" dirty="0" err="1"/>
              <a:t>rid</a:t>
            </a:r>
            <a:r>
              <a:rPr lang="es-ES" dirty="0"/>
              <a:t> </a:t>
            </a:r>
            <a:r>
              <a:rPr lang="es-ES" dirty="0" err="1"/>
              <a:t>of</a:t>
            </a:r>
            <a:r>
              <a:rPr lang="es-ES" dirty="0"/>
              <a:t> </a:t>
            </a:r>
            <a:r>
              <a:rPr lang="es-ES" dirty="0" err="1"/>
              <a:t>all</a:t>
            </a:r>
            <a:r>
              <a:rPr lang="es-ES" dirty="0"/>
              <a:t> </a:t>
            </a:r>
            <a:r>
              <a:rPr lang="es-ES" dirty="0" err="1"/>
              <a:t>the</a:t>
            </a:r>
            <a:r>
              <a:rPr lang="es-ES" dirty="0"/>
              <a:t> thriller </a:t>
            </a:r>
            <a:r>
              <a:rPr lang="es-ES" dirty="0" err="1"/>
              <a:t>movies</a:t>
            </a:r>
            <a:r>
              <a:rPr lang="es-ES" dirty="0"/>
              <a:t> as they expire, as they are </a:t>
            </a:r>
            <a:r>
              <a:rPr lang="es-ES" dirty="0" err="1"/>
              <a:t>the</a:t>
            </a:r>
            <a:r>
              <a:rPr lang="es-ES" dirty="0"/>
              <a:t> </a:t>
            </a:r>
            <a:r>
              <a:rPr lang="es-ES" dirty="0" err="1"/>
              <a:t>least</a:t>
            </a:r>
            <a:r>
              <a:rPr lang="es-ES" dirty="0"/>
              <a:t> popular </a:t>
            </a:r>
            <a:r>
              <a:rPr lang="es-ES" dirty="0" err="1"/>
              <a:t>within</a:t>
            </a:r>
            <a:r>
              <a:rPr lang="es-ES" dirty="0"/>
              <a:t> </a:t>
            </a:r>
            <a:r>
              <a:rPr lang="es-ES" dirty="0" err="1"/>
              <a:t>their</a:t>
            </a:r>
            <a:r>
              <a:rPr lang="es-ES" dirty="0"/>
              <a:t> </a:t>
            </a:r>
            <a:r>
              <a:rPr lang="es-ES" dirty="0" err="1"/>
              <a:t>customers</a:t>
            </a:r>
            <a:r>
              <a:rPr lang="es-ES" dirty="0"/>
              <a:t> and </a:t>
            </a:r>
            <a:r>
              <a:rPr lang="es-ES" dirty="0" err="1"/>
              <a:t>generated</a:t>
            </a:r>
            <a:r>
              <a:rPr lang="es-ES" dirty="0"/>
              <a:t> </a:t>
            </a:r>
            <a:r>
              <a:rPr lang="es-ES" dirty="0" err="1"/>
              <a:t>very</a:t>
            </a:r>
            <a:r>
              <a:rPr lang="es-ES" dirty="0"/>
              <a:t> Little </a:t>
            </a:r>
            <a:r>
              <a:rPr lang="es-ES" dirty="0" err="1"/>
              <a:t>revenue</a:t>
            </a:r>
            <a:r>
              <a:rPr lang="es-ES" dirty="0"/>
              <a:t>. </a:t>
            </a:r>
          </a:p>
          <a:p>
            <a:pPr>
              <a:buFont typeface="Wingdings" panose="05000000000000000000" pitchFamily="2" charset="2"/>
              <a:buChar char="Ø"/>
            </a:pPr>
            <a:r>
              <a:rPr lang="es-ES" dirty="0"/>
              <a:t>The </a:t>
            </a:r>
            <a:r>
              <a:rPr lang="es-ES" dirty="0" err="1"/>
              <a:t>average</a:t>
            </a:r>
            <a:r>
              <a:rPr lang="es-ES" dirty="0"/>
              <a:t> </a:t>
            </a:r>
            <a:r>
              <a:rPr lang="es-ES" dirty="0" err="1"/>
              <a:t>rental</a:t>
            </a:r>
            <a:r>
              <a:rPr lang="es-ES" dirty="0"/>
              <a:t> </a:t>
            </a:r>
            <a:r>
              <a:rPr lang="es-ES" dirty="0" err="1"/>
              <a:t>duration</a:t>
            </a:r>
            <a:r>
              <a:rPr lang="es-ES" dirty="0"/>
              <a:t> is 5 days. </a:t>
            </a:r>
          </a:p>
          <a:p>
            <a:pPr>
              <a:buFont typeface="Wingdings" panose="05000000000000000000" pitchFamily="2" charset="2"/>
              <a:buChar char="Ø"/>
            </a:pPr>
            <a:r>
              <a:rPr lang="es-ES" dirty="0" err="1"/>
              <a:t>Together</a:t>
            </a:r>
            <a:r>
              <a:rPr lang="es-ES" dirty="0"/>
              <a:t> with </a:t>
            </a:r>
            <a:r>
              <a:rPr lang="es-ES" dirty="0" err="1"/>
              <a:t>the</a:t>
            </a:r>
            <a:r>
              <a:rPr lang="es-ES" dirty="0"/>
              <a:t> </a:t>
            </a:r>
            <a:r>
              <a:rPr lang="es-ES" dirty="0" err="1"/>
              <a:t>promotion</a:t>
            </a:r>
            <a:r>
              <a:rPr lang="es-ES" dirty="0"/>
              <a:t> to </a:t>
            </a:r>
            <a:r>
              <a:rPr lang="es-ES" dirty="0" err="1"/>
              <a:t>reward</a:t>
            </a:r>
            <a:r>
              <a:rPr lang="es-ES" dirty="0"/>
              <a:t> top </a:t>
            </a:r>
            <a:r>
              <a:rPr lang="es-ES" dirty="0" err="1"/>
              <a:t>customers</a:t>
            </a:r>
            <a:r>
              <a:rPr lang="es-ES" dirty="0"/>
              <a:t>, i would </a:t>
            </a:r>
            <a:r>
              <a:rPr lang="es-ES" dirty="0" err="1"/>
              <a:t>recommend</a:t>
            </a:r>
            <a:r>
              <a:rPr lang="es-ES" dirty="0"/>
              <a:t> to </a:t>
            </a:r>
            <a:r>
              <a:rPr lang="es-ES" dirty="0" err="1"/>
              <a:t>make</a:t>
            </a:r>
            <a:r>
              <a:rPr lang="es-ES" dirty="0"/>
              <a:t> marketing </a:t>
            </a:r>
            <a:r>
              <a:rPr lang="es-ES" dirty="0" err="1"/>
              <a:t>promotions</a:t>
            </a:r>
            <a:r>
              <a:rPr lang="es-ES" dirty="0"/>
              <a:t> in </a:t>
            </a:r>
            <a:r>
              <a:rPr lang="es-ES" dirty="0" err="1"/>
              <a:t>the</a:t>
            </a:r>
            <a:r>
              <a:rPr lang="es-ES" dirty="0"/>
              <a:t> top 5 </a:t>
            </a:r>
            <a:r>
              <a:rPr lang="es-ES" dirty="0" err="1"/>
              <a:t>countries</a:t>
            </a:r>
            <a:r>
              <a:rPr lang="es-ES" dirty="0"/>
              <a:t>. </a:t>
            </a:r>
            <a:endParaRPr lang="en-GB" dirty="0"/>
          </a:p>
        </p:txBody>
      </p:sp>
    </p:spTree>
    <p:extLst>
      <p:ext uri="{BB962C8B-B14F-4D97-AF65-F5344CB8AC3E}">
        <p14:creationId xmlns:p14="http://schemas.microsoft.com/office/powerpoint/2010/main" val="3907651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D69C4-985E-44AB-B30F-F98E542B19C6}"/>
              </a:ext>
            </a:extLst>
          </p:cNvPr>
          <p:cNvSpPr>
            <a:spLocks noGrp="1"/>
          </p:cNvSpPr>
          <p:nvPr>
            <p:ph type="title"/>
          </p:nvPr>
        </p:nvSpPr>
        <p:spPr>
          <a:xfrm>
            <a:off x="1071881" y="1297135"/>
            <a:ext cx="6588760" cy="886678"/>
          </a:xfrm>
        </p:spPr>
        <p:txBody>
          <a:bodyPr/>
          <a:lstStyle/>
          <a:p>
            <a:r>
              <a:rPr lang="es-ES" dirty="0"/>
              <a:t>Thank you </a:t>
            </a:r>
            <a:r>
              <a:rPr lang="es-ES" dirty="0" err="1"/>
              <a:t>for</a:t>
            </a:r>
            <a:r>
              <a:rPr lang="es-ES" dirty="0"/>
              <a:t> </a:t>
            </a:r>
            <a:r>
              <a:rPr lang="es-ES" dirty="0" err="1"/>
              <a:t>watching</a:t>
            </a:r>
            <a:r>
              <a:rPr lang="es-ES" dirty="0"/>
              <a:t> </a:t>
            </a:r>
            <a:endParaRPr lang="en-GB" dirty="0"/>
          </a:p>
        </p:txBody>
      </p:sp>
      <p:sp>
        <p:nvSpPr>
          <p:cNvPr id="3" name="Text Placeholder 2">
            <a:extLst>
              <a:ext uri="{FF2B5EF4-FFF2-40B4-BE49-F238E27FC236}">
                <a16:creationId xmlns:a16="http://schemas.microsoft.com/office/drawing/2014/main" id="{BFEB0634-80D9-4E96-A151-E24D179445CC}"/>
              </a:ext>
            </a:extLst>
          </p:cNvPr>
          <p:cNvSpPr>
            <a:spLocks noGrp="1"/>
          </p:cNvSpPr>
          <p:nvPr>
            <p:ph type="body" sz="half" idx="2"/>
          </p:nvPr>
        </p:nvSpPr>
        <p:spPr>
          <a:xfrm>
            <a:off x="7660641" y="4559594"/>
            <a:ext cx="3845560" cy="426720"/>
          </a:xfrm>
        </p:spPr>
        <p:txBody>
          <a:bodyPr/>
          <a:lstStyle/>
          <a:p>
            <a:r>
              <a:rPr lang="es-ES" dirty="0">
                <a:solidFill>
                  <a:srgbClr val="CC9900"/>
                </a:solidFill>
              </a:rPr>
              <a:t>Analysis </a:t>
            </a:r>
            <a:r>
              <a:rPr lang="es-ES" dirty="0"/>
              <a:t>by</a:t>
            </a:r>
            <a:r>
              <a:rPr lang="es-ES" dirty="0">
                <a:solidFill>
                  <a:srgbClr val="CC9900"/>
                </a:solidFill>
              </a:rPr>
              <a:t> Javier </a:t>
            </a:r>
            <a:r>
              <a:rPr lang="es-ES" dirty="0" err="1">
                <a:solidFill>
                  <a:srgbClr val="CC9900"/>
                </a:solidFill>
              </a:rPr>
              <a:t>sanchez</a:t>
            </a:r>
            <a:r>
              <a:rPr lang="es-ES" dirty="0">
                <a:solidFill>
                  <a:srgbClr val="CC9900"/>
                </a:solidFill>
              </a:rPr>
              <a:t> agesta</a:t>
            </a:r>
            <a:endParaRPr lang="en-GB" dirty="0">
              <a:solidFill>
                <a:srgbClr val="CC9900"/>
              </a:solidFill>
            </a:endParaRPr>
          </a:p>
        </p:txBody>
      </p:sp>
      <p:pic>
        <p:nvPicPr>
          <p:cNvPr id="4098" name="Picture 2" descr="Roll Film Movie Logo Vector Stock Vector - Illustration of record,  entertainment: 117148009">
            <a:extLst>
              <a:ext uri="{FF2B5EF4-FFF2-40B4-BE49-F238E27FC236}">
                <a16:creationId xmlns:a16="http://schemas.microsoft.com/office/drawing/2014/main" id="{3CB36001-5024-4E12-99C4-37C377DC39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67" t="26556" r="35866" b="27000"/>
          <a:stretch/>
        </p:blipFill>
        <p:spPr bwMode="auto">
          <a:xfrm>
            <a:off x="7660641" y="922594"/>
            <a:ext cx="3505979" cy="34563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0DCD631-A842-4908-8E3A-A0D559B218CA}"/>
              </a:ext>
            </a:extLst>
          </p:cNvPr>
          <p:cNvSpPr txBox="1"/>
          <p:nvPr/>
        </p:nvSpPr>
        <p:spPr>
          <a:xfrm>
            <a:off x="2343152" y="3048538"/>
            <a:ext cx="3535680" cy="646331"/>
          </a:xfrm>
          <a:prstGeom prst="rect">
            <a:avLst/>
          </a:prstGeom>
          <a:noFill/>
        </p:spPr>
        <p:txBody>
          <a:bodyPr wrap="square" rtlCol="0">
            <a:spAutoFit/>
          </a:bodyPr>
          <a:lstStyle/>
          <a:p>
            <a:r>
              <a:rPr lang="es-ES" dirty="0" err="1">
                <a:hlinkClick r:id="rId3"/>
              </a:rPr>
              <a:t>Click</a:t>
            </a:r>
            <a:r>
              <a:rPr lang="es-ES" dirty="0">
                <a:hlinkClick r:id="rId3"/>
              </a:rPr>
              <a:t> </a:t>
            </a:r>
            <a:r>
              <a:rPr lang="es-ES" dirty="0" err="1">
                <a:hlinkClick r:id="rId3"/>
              </a:rPr>
              <a:t>here</a:t>
            </a:r>
            <a:r>
              <a:rPr lang="es-ES" dirty="0">
                <a:hlinkClick r:id="rId4"/>
              </a:rPr>
              <a:t> </a:t>
            </a:r>
            <a:r>
              <a:rPr lang="es-ES" dirty="0"/>
              <a:t>to Access to </a:t>
            </a:r>
            <a:r>
              <a:rPr lang="es-ES" dirty="0" err="1"/>
              <a:t>Tableau</a:t>
            </a:r>
            <a:r>
              <a:rPr lang="es-ES" dirty="0"/>
              <a:t> link</a:t>
            </a:r>
          </a:p>
          <a:p>
            <a:endParaRPr lang="en-GB" dirty="0"/>
          </a:p>
        </p:txBody>
      </p:sp>
    </p:spTree>
    <p:extLst>
      <p:ext uri="{BB962C8B-B14F-4D97-AF65-F5344CB8AC3E}">
        <p14:creationId xmlns:p14="http://schemas.microsoft.com/office/powerpoint/2010/main" val="3728897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7A32F-AA44-4BBF-97C3-96CDD92E6A05}"/>
              </a:ext>
            </a:extLst>
          </p:cNvPr>
          <p:cNvSpPr>
            <a:spLocks noGrp="1"/>
          </p:cNvSpPr>
          <p:nvPr>
            <p:ph type="title"/>
          </p:nvPr>
        </p:nvSpPr>
        <p:spPr>
          <a:xfrm>
            <a:off x="643467" y="643467"/>
            <a:ext cx="3654995" cy="5163364"/>
          </a:xfrm>
        </p:spPr>
        <p:txBody>
          <a:bodyPr>
            <a:normAutofit/>
          </a:bodyPr>
          <a:lstStyle/>
          <a:p>
            <a:r>
              <a:rPr lang="es-ES" sz="4400" dirty="0"/>
              <a:t>ROCKBUSTER STEALTH LLC</a:t>
            </a:r>
            <a:endParaRPr lang="en-GB" sz="4400" dirty="0"/>
          </a:p>
        </p:txBody>
      </p:sp>
      <p:sp>
        <p:nvSpPr>
          <p:cNvPr id="3" name="Content Placeholder 2">
            <a:extLst>
              <a:ext uri="{FF2B5EF4-FFF2-40B4-BE49-F238E27FC236}">
                <a16:creationId xmlns:a16="http://schemas.microsoft.com/office/drawing/2014/main" id="{80C84D7D-02A3-4F5A-B260-8CBFF7B92B8B}"/>
              </a:ext>
            </a:extLst>
          </p:cNvPr>
          <p:cNvSpPr>
            <a:spLocks noGrp="1"/>
          </p:cNvSpPr>
          <p:nvPr>
            <p:ph idx="1"/>
          </p:nvPr>
        </p:nvSpPr>
        <p:spPr>
          <a:xfrm>
            <a:off x="5098240" y="643468"/>
            <a:ext cx="6450286" cy="5163363"/>
          </a:xfrm>
        </p:spPr>
        <p:txBody>
          <a:bodyPr>
            <a:normAutofit/>
          </a:bodyPr>
          <a:lstStyle/>
          <a:p>
            <a:r>
              <a:rPr lang="en-GB" dirty="0" err="1"/>
              <a:t>Rockbuster</a:t>
            </a:r>
            <a:r>
              <a:rPr lang="en-GB" dirty="0"/>
              <a:t> Stealth LLC is a movie rental company that used to have stores around the world. </a:t>
            </a:r>
          </a:p>
          <a:p>
            <a:r>
              <a:rPr lang="en-GB" dirty="0"/>
              <a:t>the </a:t>
            </a:r>
            <a:r>
              <a:rPr lang="en-GB" dirty="0" err="1"/>
              <a:t>Rockbuster</a:t>
            </a:r>
            <a:r>
              <a:rPr lang="en-GB" dirty="0"/>
              <a:t> Stealth management team is planning to use its existing movie licenses to launch an online video rental service in order to stay competitive AGAINST INDUSTRY GIANTS LIKE NETFLIX OR AMAZON PRIME .</a:t>
            </a:r>
          </a:p>
        </p:txBody>
      </p:sp>
    </p:spTree>
    <p:extLst>
      <p:ext uri="{BB962C8B-B14F-4D97-AF65-F5344CB8AC3E}">
        <p14:creationId xmlns:p14="http://schemas.microsoft.com/office/powerpoint/2010/main" val="2696999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88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E4330-09AE-4F2C-9233-A2BD8A673E87}"/>
              </a:ext>
            </a:extLst>
          </p:cNvPr>
          <p:cNvSpPr>
            <a:spLocks noGrp="1"/>
          </p:cNvSpPr>
          <p:nvPr>
            <p:ph type="title"/>
          </p:nvPr>
        </p:nvSpPr>
        <p:spPr>
          <a:xfrm>
            <a:off x="685801" y="685800"/>
            <a:ext cx="10396881" cy="1786812"/>
          </a:xfrm>
        </p:spPr>
        <p:txBody>
          <a:bodyPr anchor="t">
            <a:normAutofit/>
          </a:bodyPr>
          <a:lstStyle/>
          <a:p>
            <a:pPr algn="r"/>
            <a:r>
              <a:rPr lang="es-ES"/>
              <a:t>Key questions and objectives</a:t>
            </a:r>
            <a:endParaRPr lang="en-GB"/>
          </a:p>
        </p:txBody>
      </p:sp>
      <p:sp>
        <p:nvSpPr>
          <p:cNvPr id="46" name="Content Placeholder 2">
            <a:extLst>
              <a:ext uri="{FF2B5EF4-FFF2-40B4-BE49-F238E27FC236}">
                <a16:creationId xmlns:a16="http://schemas.microsoft.com/office/drawing/2014/main" id="{3403C6C0-CD67-453C-95C7-F16D958EEF11}"/>
              </a:ext>
            </a:extLst>
          </p:cNvPr>
          <p:cNvSpPr>
            <a:spLocks noGrp="1"/>
          </p:cNvSpPr>
          <p:nvPr>
            <p:ph sz="quarter" idx="13"/>
          </p:nvPr>
        </p:nvSpPr>
        <p:spPr>
          <a:xfrm>
            <a:off x="685801" y="2668554"/>
            <a:ext cx="10396880" cy="3237723"/>
          </a:xfrm>
        </p:spPr>
        <p:txBody>
          <a:bodyPr anchor="ctr">
            <a:normAutofit/>
          </a:bodyPr>
          <a:lstStyle/>
          <a:p>
            <a:r>
              <a:rPr lang="en-GB" sz="1800">
                <a:solidFill>
                  <a:schemeClr val="tx1">
                    <a:lumMod val="85000"/>
                    <a:lumOff val="15000"/>
                  </a:schemeClr>
                </a:solidFill>
              </a:rPr>
              <a:t>Which movies contributed the most/least to revenue gain? </a:t>
            </a:r>
          </a:p>
          <a:p>
            <a:r>
              <a:rPr lang="en-GB" sz="1800">
                <a:solidFill>
                  <a:schemeClr val="tx1">
                    <a:lumMod val="85000"/>
                    <a:lumOff val="15000"/>
                  </a:schemeClr>
                </a:solidFill>
              </a:rPr>
              <a:t>What was the average rental duration for all videos? </a:t>
            </a:r>
          </a:p>
          <a:p>
            <a:r>
              <a:rPr lang="en-GB" sz="1800">
                <a:solidFill>
                  <a:schemeClr val="tx1">
                    <a:lumMod val="85000"/>
                    <a:lumOff val="15000"/>
                  </a:schemeClr>
                </a:solidFill>
              </a:rPr>
              <a:t>Which countries are Rockbuster customers based in? </a:t>
            </a:r>
          </a:p>
          <a:p>
            <a:r>
              <a:rPr lang="en-GB" sz="1800">
                <a:solidFill>
                  <a:schemeClr val="tx1">
                    <a:lumMod val="85000"/>
                    <a:lumOff val="15000"/>
                  </a:schemeClr>
                </a:solidFill>
              </a:rPr>
              <a:t>Where are customers with a high lifetime value based? </a:t>
            </a:r>
          </a:p>
          <a:p>
            <a:r>
              <a:rPr lang="en-GB" sz="1800">
                <a:solidFill>
                  <a:schemeClr val="tx1">
                    <a:lumMod val="85000"/>
                    <a:lumOff val="15000"/>
                  </a:schemeClr>
                </a:solidFill>
              </a:rPr>
              <a:t>Do sales figures vary between geographic regions?</a:t>
            </a:r>
          </a:p>
        </p:txBody>
      </p:sp>
    </p:spTree>
    <p:extLst>
      <p:ext uri="{BB962C8B-B14F-4D97-AF65-F5344CB8AC3E}">
        <p14:creationId xmlns:p14="http://schemas.microsoft.com/office/powerpoint/2010/main" val="2379183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28962-F1C9-4332-A4D8-79F6AB829A9A}"/>
              </a:ext>
            </a:extLst>
          </p:cNvPr>
          <p:cNvSpPr>
            <a:spLocks noGrp="1"/>
          </p:cNvSpPr>
          <p:nvPr>
            <p:ph type="title"/>
          </p:nvPr>
        </p:nvSpPr>
        <p:spPr/>
        <p:txBody>
          <a:bodyPr/>
          <a:lstStyle/>
          <a:p>
            <a:r>
              <a:rPr lang="es-ES" dirty="0"/>
              <a:t>ROCKBUSTER DATA SUMMARY</a:t>
            </a:r>
            <a:endParaRPr lang="en-GB" dirty="0"/>
          </a:p>
        </p:txBody>
      </p:sp>
      <p:sp>
        <p:nvSpPr>
          <p:cNvPr id="3" name="Content Placeholder 2">
            <a:extLst>
              <a:ext uri="{FF2B5EF4-FFF2-40B4-BE49-F238E27FC236}">
                <a16:creationId xmlns:a16="http://schemas.microsoft.com/office/drawing/2014/main" id="{0C85720A-1BCB-4FD6-B048-AFEAE39C9AEF}"/>
              </a:ext>
            </a:extLst>
          </p:cNvPr>
          <p:cNvSpPr>
            <a:spLocks noGrp="1"/>
          </p:cNvSpPr>
          <p:nvPr>
            <p:ph sz="quarter" idx="13"/>
          </p:nvPr>
        </p:nvSpPr>
        <p:spPr>
          <a:xfrm>
            <a:off x="683627" y="1843941"/>
            <a:ext cx="5090887" cy="2783144"/>
          </a:xfrm>
        </p:spPr>
        <p:txBody>
          <a:bodyPr>
            <a:noAutofit/>
          </a:bodyPr>
          <a:lstStyle/>
          <a:p>
            <a:pPr marL="0" indent="0">
              <a:buNone/>
            </a:pPr>
            <a:r>
              <a:rPr lang="es-ES" dirty="0"/>
              <a:t>MOVIE LENGTH (MINUTES)</a:t>
            </a:r>
            <a:r>
              <a:rPr lang="es-ES" sz="1800" dirty="0"/>
              <a:t>			</a:t>
            </a:r>
          </a:p>
          <a:p>
            <a:pPr>
              <a:buFont typeface="Wingdings" panose="05000000000000000000" pitchFamily="2" charset="2"/>
              <a:buChar char="§"/>
            </a:pPr>
            <a:r>
              <a:rPr lang="es-ES" sz="1800" dirty="0"/>
              <a:t>MIN	46				</a:t>
            </a:r>
          </a:p>
          <a:p>
            <a:pPr>
              <a:buFont typeface="Wingdings" panose="05000000000000000000" pitchFamily="2" charset="2"/>
              <a:buChar char="§"/>
            </a:pPr>
            <a:r>
              <a:rPr lang="es-ES" sz="1800" dirty="0"/>
              <a:t>AVG	115.27</a:t>
            </a:r>
          </a:p>
          <a:p>
            <a:pPr>
              <a:buFont typeface="Wingdings" panose="05000000000000000000" pitchFamily="2" charset="2"/>
              <a:buChar char="§"/>
            </a:pPr>
            <a:r>
              <a:rPr lang="es-ES" sz="1800" dirty="0"/>
              <a:t>MAX	185</a:t>
            </a:r>
          </a:p>
          <a:p>
            <a:pPr marL="0" indent="0">
              <a:buNone/>
            </a:pPr>
            <a:r>
              <a:rPr lang="es-ES" dirty="0"/>
              <a:t>RENTAL DURATION (DAYS)</a:t>
            </a:r>
            <a:r>
              <a:rPr lang="es-ES" sz="1800" dirty="0"/>
              <a:t>			</a:t>
            </a:r>
          </a:p>
          <a:p>
            <a:pPr>
              <a:buFont typeface="Wingdings" panose="05000000000000000000" pitchFamily="2" charset="2"/>
              <a:buChar char="§"/>
            </a:pPr>
            <a:r>
              <a:rPr lang="es-ES" sz="1800" dirty="0"/>
              <a:t>MIN 	3</a:t>
            </a:r>
          </a:p>
          <a:p>
            <a:pPr>
              <a:buFont typeface="Wingdings" panose="05000000000000000000" pitchFamily="2" charset="2"/>
              <a:buChar char="§"/>
            </a:pPr>
            <a:r>
              <a:rPr lang="es-ES" sz="1800" dirty="0"/>
              <a:t>AVG	4.99</a:t>
            </a:r>
          </a:p>
          <a:p>
            <a:pPr>
              <a:buFont typeface="Wingdings" panose="05000000000000000000" pitchFamily="2" charset="2"/>
              <a:buChar char="§"/>
            </a:pPr>
            <a:r>
              <a:rPr lang="es-ES" sz="1800" dirty="0"/>
              <a:t>MAX	7							</a:t>
            </a:r>
          </a:p>
          <a:p>
            <a:pPr marL="0" indent="0">
              <a:buNone/>
            </a:pPr>
            <a:endParaRPr lang="en-GB" sz="1800" dirty="0"/>
          </a:p>
        </p:txBody>
      </p:sp>
      <p:sp>
        <p:nvSpPr>
          <p:cNvPr id="6" name="Content Placeholder 5">
            <a:extLst>
              <a:ext uri="{FF2B5EF4-FFF2-40B4-BE49-F238E27FC236}">
                <a16:creationId xmlns:a16="http://schemas.microsoft.com/office/drawing/2014/main" id="{65FBBE32-2A30-4300-92C8-71C775BFCC7B}"/>
              </a:ext>
            </a:extLst>
          </p:cNvPr>
          <p:cNvSpPr>
            <a:spLocks noGrp="1"/>
          </p:cNvSpPr>
          <p:nvPr>
            <p:ph sz="quarter" idx="14"/>
          </p:nvPr>
        </p:nvSpPr>
        <p:spPr>
          <a:xfrm>
            <a:off x="5993970" y="1843940"/>
            <a:ext cx="5088712" cy="3530645"/>
          </a:xfrm>
        </p:spPr>
        <p:txBody>
          <a:bodyPr>
            <a:normAutofit lnSpcReduction="10000"/>
          </a:bodyPr>
          <a:lstStyle/>
          <a:p>
            <a:pPr marL="0" indent="0">
              <a:buNone/>
            </a:pPr>
            <a:r>
              <a:rPr lang="es-ES" dirty="0"/>
              <a:t>RENTAL RATE  (</a:t>
            </a:r>
            <a:r>
              <a:rPr lang="es-ES" dirty="0" err="1"/>
              <a:t>dollars</a:t>
            </a:r>
            <a:r>
              <a:rPr lang="es-ES" dirty="0"/>
              <a:t>)</a:t>
            </a:r>
          </a:p>
          <a:p>
            <a:pPr>
              <a:buFont typeface="Wingdings" panose="05000000000000000000" pitchFamily="2" charset="2"/>
              <a:buChar char="§"/>
            </a:pPr>
            <a:r>
              <a:rPr lang="es-ES" sz="1800" dirty="0"/>
              <a:t>MIN	0.99	</a:t>
            </a:r>
          </a:p>
          <a:p>
            <a:pPr>
              <a:buFont typeface="Wingdings" panose="05000000000000000000" pitchFamily="2" charset="2"/>
              <a:buChar char="§"/>
            </a:pPr>
            <a:r>
              <a:rPr lang="es-ES" sz="1800" dirty="0"/>
              <a:t>AVG	2.98</a:t>
            </a:r>
          </a:p>
          <a:p>
            <a:pPr>
              <a:buFont typeface="Wingdings" panose="05000000000000000000" pitchFamily="2" charset="2"/>
              <a:buChar char="§"/>
            </a:pPr>
            <a:r>
              <a:rPr lang="es-ES" sz="1800" dirty="0"/>
              <a:t>MAX	4.99</a:t>
            </a:r>
          </a:p>
          <a:p>
            <a:pPr marL="0" indent="0">
              <a:buNone/>
            </a:pPr>
            <a:r>
              <a:rPr lang="es-ES" dirty="0" err="1"/>
              <a:t>Replacement</a:t>
            </a:r>
            <a:r>
              <a:rPr lang="es-ES" dirty="0"/>
              <a:t> </a:t>
            </a:r>
            <a:r>
              <a:rPr lang="es-ES" dirty="0" err="1"/>
              <a:t>cost</a:t>
            </a:r>
            <a:r>
              <a:rPr lang="es-ES" dirty="0"/>
              <a:t> (</a:t>
            </a:r>
            <a:r>
              <a:rPr lang="es-ES" dirty="0" err="1"/>
              <a:t>Dollars</a:t>
            </a:r>
            <a:r>
              <a:rPr lang="es-ES" dirty="0"/>
              <a:t>)</a:t>
            </a:r>
          </a:p>
          <a:p>
            <a:pPr>
              <a:buFont typeface="Wingdings" panose="05000000000000000000" pitchFamily="2" charset="2"/>
              <a:buChar char="§"/>
            </a:pPr>
            <a:r>
              <a:rPr lang="es-ES" sz="1800" dirty="0"/>
              <a:t>Min	9.99</a:t>
            </a:r>
          </a:p>
          <a:p>
            <a:pPr>
              <a:buFont typeface="Wingdings" panose="05000000000000000000" pitchFamily="2" charset="2"/>
              <a:buChar char="§"/>
            </a:pPr>
            <a:r>
              <a:rPr lang="es-ES" sz="1800" dirty="0" err="1"/>
              <a:t>Avg</a:t>
            </a:r>
            <a:r>
              <a:rPr lang="es-ES" sz="1800" dirty="0"/>
              <a:t>	19.99</a:t>
            </a:r>
          </a:p>
          <a:p>
            <a:pPr>
              <a:buFont typeface="Wingdings" panose="05000000000000000000" pitchFamily="2" charset="2"/>
              <a:buChar char="§"/>
            </a:pPr>
            <a:r>
              <a:rPr lang="es-ES" sz="1800" dirty="0"/>
              <a:t>Max	29.99</a:t>
            </a:r>
          </a:p>
        </p:txBody>
      </p:sp>
      <p:pic>
        <p:nvPicPr>
          <p:cNvPr id="7" name="Picture 2" descr="Ver las imágenes de origen">
            <a:extLst>
              <a:ext uri="{FF2B5EF4-FFF2-40B4-BE49-F238E27FC236}">
                <a16:creationId xmlns:a16="http://schemas.microsoft.com/office/drawing/2014/main" id="{48E12015-0140-4BC2-9939-D814C2A247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839" t="14274" r="27310" b="14397"/>
          <a:stretch/>
        </p:blipFill>
        <p:spPr bwMode="auto">
          <a:xfrm>
            <a:off x="2908453" y="2467777"/>
            <a:ext cx="1046601" cy="96122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 name="Picture 2" descr="Tamaño de Resultado de imágenes de Logo calendario.: 98 x 98. Fuente: br.freepik.com">
            <a:extLst>
              <a:ext uri="{FF2B5EF4-FFF2-40B4-BE49-F238E27FC236}">
                <a16:creationId xmlns:a16="http://schemas.microsoft.com/office/drawing/2014/main" id="{8380D1C5-9DA0-4233-BDC9-F513D031E9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692" t="13486" r="18121" b="19683"/>
          <a:stretch/>
        </p:blipFill>
        <p:spPr bwMode="auto">
          <a:xfrm>
            <a:off x="2908453" y="4289699"/>
            <a:ext cx="1067039" cy="9612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Ver las imágenes de origen">
            <a:extLst>
              <a:ext uri="{FF2B5EF4-FFF2-40B4-BE49-F238E27FC236}">
                <a16:creationId xmlns:a16="http://schemas.microsoft.com/office/drawing/2014/main" id="{5392C60A-9AE1-40EB-88B9-8402F9963681}"/>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artisticPhotocopy trans="46000" detail="4"/>
                    </a14:imgEffect>
                  </a14:imgLayer>
                </a14:imgProps>
              </a:ext>
              <a:ext uri="{28A0092B-C50C-407E-A947-70E740481C1C}">
                <a14:useLocalDpi xmlns:a14="http://schemas.microsoft.com/office/drawing/2010/main" val="0"/>
              </a:ext>
            </a:extLst>
          </a:blip>
          <a:srcRect l="35418" t="14616" r="34283" b="14749"/>
          <a:stretch/>
        </p:blipFill>
        <p:spPr bwMode="auto">
          <a:xfrm>
            <a:off x="9163214" y="2257501"/>
            <a:ext cx="752819" cy="117149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2" name="Picture 4" descr="Resultado de imagen de logo changing for dollars">
            <a:extLst>
              <a:ext uri="{FF2B5EF4-FFF2-40B4-BE49-F238E27FC236}">
                <a16:creationId xmlns:a16="http://schemas.microsoft.com/office/drawing/2014/main" id="{9547B088-106F-4800-B9F8-5BF37BAF28A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720" t="16021" r="14366" b="27413"/>
          <a:stretch/>
        </p:blipFill>
        <p:spPr bwMode="auto">
          <a:xfrm>
            <a:off x="9033833" y="4076801"/>
            <a:ext cx="1053144" cy="100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679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64D5A1-63CF-4557-921F-6D7212F915B8}"/>
              </a:ext>
            </a:extLst>
          </p:cNvPr>
          <p:cNvSpPr>
            <a:spLocks noGrp="1"/>
          </p:cNvSpPr>
          <p:nvPr>
            <p:ph type="title"/>
          </p:nvPr>
        </p:nvSpPr>
        <p:spPr>
          <a:xfrm>
            <a:off x="4976028" y="864728"/>
            <a:ext cx="5670360" cy="5128544"/>
          </a:xfrm>
        </p:spPr>
        <p:txBody>
          <a:bodyPr vert="horz" lIns="91440" tIns="45720" rIns="91440" bIns="45720" rtlCol="0" anchor="ctr">
            <a:normAutofit/>
          </a:bodyPr>
          <a:lstStyle/>
          <a:p>
            <a:pPr algn="r"/>
            <a:r>
              <a:rPr lang="en-US" dirty="0"/>
              <a:t>Which movies contributed the most/least to revenue gain?</a:t>
            </a:r>
          </a:p>
        </p:txBody>
      </p:sp>
      <p:pic>
        <p:nvPicPr>
          <p:cNvPr id="1030" name="Picture 6" descr="Ver las imágenes de origen">
            <a:extLst>
              <a:ext uri="{FF2B5EF4-FFF2-40B4-BE49-F238E27FC236}">
                <a16:creationId xmlns:a16="http://schemas.microsoft.com/office/drawing/2014/main" id="{C98FB8AB-0B0C-430E-AE2F-E70141B2EE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71" t="23127" r="19451" b="29279"/>
          <a:stretch/>
        </p:blipFill>
        <p:spPr bwMode="auto">
          <a:xfrm>
            <a:off x="1332252" y="2268220"/>
            <a:ext cx="2719078" cy="2321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457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0FE236A-0DBF-4F16-A245-037AF83AC8F8}"/>
              </a:ext>
            </a:extLst>
          </p:cNvPr>
          <p:cNvPicPr>
            <a:picLocks noChangeAspect="1"/>
          </p:cNvPicPr>
          <p:nvPr/>
        </p:nvPicPr>
        <p:blipFill rotWithShape="1">
          <a:blip r:embed="rId3"/>
          <a:srcRect l="87500" t="24741" b="71111"/>
          <a:stretch/>
        </p:blipFill>
        <p:spPr>
          <a:xfrm>
            <a:off x="212047" y="5737833"/>
            <a:ext cx="2503713" cy="467360"/>
          </a:xfrm>
          <a:prstGeom prst="rect">
            <a:avLst/>
          </a:prstGeom>
        </p:spPr>
      </p:pic>
      <p:pic>
        <p:nvPicPr>
          <p:cNvPr id="15" name="Picture 14">
            <a:extLst>
              <a:ext uri="{FF2B5EF4-FFF2-40B4-BE49-F238E27FC236}">
                <a16:creationId xmlns:a16="http://schemas.microsoft.com/office/drawing/2014/main" id="{FCF6FF7E-DDB0-4749-BF4C-16F5D525EA4F}"/>
              </a:ext>
            </a:extLst>
          </p:cNvPr>
          <p:cNvPicPr>
            <a:picLocks noChangeAspect="1"/>
          </p:cNvPicPr>
          <p:nvPr/>
        </p:nvPicPr>
        <p:blipFill rotWithShape="1">
          <a:blip r:embed="rId4"/>
          <a:srcRect l="29833" t="26222" r="16416" b="14519"/>
          <a:stretch/>
        </p:blipFill>
        <p:spPr>
          <a:xfrm>
            <a:off x="212047" y="353038"/>
            <a:ext cx="8336207" cy="5169741"/>
          </a:xfrm>
          <a:prstGeom prst="rect">
            <a:avLst/>
          </a:prstGeom>
        </p:spPr>
      </p:pic>
      <p:sp>
        <p:nvSpPr>
          <p:cNvPr id="16" name="TextBox 15">
            <a:extLst>
              <a:ext uri="{FF2B5EF4-FFF2-40B4-BE49-F238E27FC236}">
                <a16:creationId xmlns:a16="http://schemas.microsoft.com/office/drawing/2014/main" id="{E1A3C73E-9CDB-41EE-AE7E-7F6B8C325BBF}"/>
              </a:ext>
            </a:extLst>
          </p:cNvPr>
          <p:cNvSpPr txBox="1"/>
          <p:nvPr/>
        </p:nvSpPr>
        <p:spPr>
          <a:xfrm>
            <a:off x="8869680" y="853440"/>
            <a:ext cx="2600960" cy="4247317"/>
          </a:xfrm>
          <a:prstGeom prst="rect">
            <a:avLst/>
          </a:prstGeom>
          <a:noFill/>
        </p:spPr>
        <p:txBody>
          <a:bodyPr wrap="square" rtlCol="0">
            <a:spAutoFit/>
          </a:bodyPr>
          <a:lstStyle/>
          <a:p>
            <a:pPr marL="285750" indent="-285750">
              <a:buFont typeface="Impact" panose="020B0806030902050204" pitchFamily="34" charset="0"/>
              <a:buChar char="↑"/>
            </a:pPr>
            <a:r>
              <a:rPr lang="es-ES" dirty="0"/>
              <a:t>The </a:t>
            </a:r>
            <a:r>
              <a:rPr lang="es-ES" dirty="0" err="1"/>
              <a:t>Sports</a:t>
            </a:r>
            <a:r>
              <a:rPr lang="es-ES" dirty="0"/>
              <a:t> </a:t>
            </a:r>
            <a:r>
              <a:rPr lang="es-ES" dirty="0" err="1"/>
              <a:t>Movies</a:t>
            </a:r>
            <a:r>
              <a:rPr lang="es-ES" dirty="0"/>
              <a:t> are </a:t>
            </a:r>
            <a:r>
              <a:rPr lang="es-ES" dirty="0" err="1"/>
              <a:t>the</a:t>
            </a:r>
            <a:r>
              <a:rPr lang="es-ES" dirty="0"/>
              <a:t> </a:t>
            </a:r>
            <a:r>
              <a:rPr lang="es-ES" dirty="0" err="1"/>
              <a:t>leaders</a:t>
            </a:r>
            <a:r>
              <a:rPr lang="es-ES" dirty="0"/>
              <a:t> in </a:t>
            </a:r>
            <a:r>
              <a:rPr lang="es-ES" dirty="0" err="1"/>
              <a:t>terms</a:t>
            </a:r>
            <a:r>
              <a:rPr lang="es-ES" dirty="0"/>
              <a:t> </a:t>
            </a:r>
            <a:r>
              <a:rPr lang="es-ES" dirty="0" err="1"/>
              <a:t>of</a:t>
            </a:r>
            <a:r>
              <a:rPr lang="es-ES" dirty="0"/>
              <a:t> </a:t>
            </a:r>
            <a:r>
              <a:rPr lang="es-ES" dirty="0" err="1"/>
              <a:t>revenue</a:t>
            </a:r>
            <a:r>
              <a:rPr lang="es-ES" dirty="0"/>
              <a:t>. </a:t>
            </a:r>
          </a:p>
          <a:p>
            <a:pPr marL="285750" indent="-285750">
              <a:buFont typeface="Impact" panose="020B0806030902050204" pitchFamily="34" charset="0"/>
              <a:buChar char="↑"/>
            </a:pPr>
            <a:r>
              <a:rPr lang="es-ES" dirty="0" err="1"/>
              <a:t>Sci</a:t>
            </a:r>
            <a:r>
              <a:rPr lang="es-ES" dirty="0"/>
              <a:t>-Fi, </a:t>
            </a:r>
            <a:r>
              <a:rPr lang="es-ES" dirty="0" err="1"/>
              <a:t>Animation</a:t>
            </a:r>
            <a:r>
              <a:rPr lang="es-ES" dirty="0"/>
              <a:t>, Drama and </a:t>
            </a:r>
            <a:r>
              <a:rPr lang="es-ES" dirty="0" err="1"/>
              <a:t>Comedy</a:t>
            </a:r>
            <a:r>
              <a:rPr lang="es-ES" dirty="0"/>
              <a:t> </a:t>
            </a:r>
            <a:r>
              <a:rPr lang="es-ES" dirty="0" err="1"/>
              <a:t>follow</a:t>
            </a:r>
            <a:r>
              <a:rPr lang="es-ES" dirty="0"/>
              <a:t> on </a:t>
            </a:r>
            <a:r>
              <a:rPr lang="es-ES" dirty="0" err="1"/>
              <a:t>the</a:t>
            </a:r>
            <a:r>
              <a:rPr lang="es-ES" dirty="0"/>
              <a:t> </a:t>
            </a:r>
            <a:r>
              <a:rPr lang="es-ES" dirty="0" err="1"/>
              <a:t>list</a:t>
            </a:r>
            <a:r>
              <a:rPr lang="es-ES" dirty="0"/>
              <a:t>.</a:t>
            </a:r>
          </a:p>
          <a:p>
            <a:endParaRPr lang="es-ES" dirty="0"/>
          </a:p>
          <a:p>
            <a:pPr marL="285750" indent="-285750">
              <a:buFont typeface="Impact" panose="020B0806030902050204" pitchFamily="34" charset="0"/>
              <a:buChar char="↓"/>
            </a:pPr>
            <a:r>
              <a:rPr lang="es-ES" dirty="0"/>
              <a:t>The </a:t>
            </a:r>
            <a:r>
              <a:rPr lang="es-ES" dirty="0" err="1"/>
              <a:t>movies</a:t>
            </a:r>
            <a:r>
              <a:rPr lang="es-ES" dirty="0"/>
              <a:t> </a:t>
            </a:r>
            <a:r>
              <a:rPr lang="es-ES" dirty="0" err="1"/>
              <a:t>generating</a:t>
            </a:r>
            <a:r>
              <a:rPr lang="es-ES" dirty="0"/>
              <a:t> </a:t>
            </a:r>
            <a:r>
              <a:rPr lang="es-ES" dirty="0" err="1"/>
              <a:t>less</a:t>
            </a:r>
            <a:r>
              <a:rPr lang="es-ES" dirty="0"/>
              <a:t> </a:t>
            </a:r>
            <a:r>
              <a:rPr lang="es-ES" dirty="0" err="1"/>
              <a:t>revenue</a:t>
            </a:r>
            <a:r>
              <a:rPr lang="es-ES" dirty="0"/>
              <a:t> are Music, </a:t>
            </a:r>
            <a:r>
              <a:rPr lang="es-ES" dirty="0" err="1"/>
              <a:t>Travel</a:t>
            </a:r>
            <a:r>
              <a:rPr lang="es-ES" dirty="0"/>
              <a:t> and </a:t>
            </a:r>
            <a:r>
              <a:rPr lang="es-ES" dirty="0" err="1"/>
              <a:t>Children</a:t>
            </a:r>
            <a:r>
              <a:rPr lang="es-ES" dirty="0"/>
              <a:t>.</a:t>
            </a:r>
          </a:p>
          <a:p>
            <a:pPr marL="285750" indent="-285750">
              <a:buFont typeface="Impact" panose="020B0806030902050204" pitchFamily="34" charset="0"/>
              <a:buChar char="↓"/>
            </a:pPr>
            <a:r>
              <a:rPr lang="es-ES" dirty="0"/>
              <a:t>Thrillers </a:t>
            </a:r>
            <a:r>
              <a:rPr lang="es-ES" dirty="0" err="1"/>
              <a:t>generated</a:t>
            </a:r>
            <a:r>
              <a:rPr lang="es-ES" dirty="0"/>
              <a:t> </a:t>
            </a:r>
            <a:r>
              <a:rPr lang="es-ES" dirty="0" err="1"/>
              <a:t>under</a:t>
            </a:r>
            <a:r>
              <a:rPr lang="es-ES" dirty="0"/>
              <a:t> $48 and </a:t>
            </a:r>
            <a:r>
              <a:rPr lang="es-ES" dirty="0" err="1"/>
              <a:t>it</a:t>
            </a:r>
            <a:r>
              <a:rPr lang="es-ES" dirty="0"/>
              <a:t> is not </a:t>
            </a:r>
            <a:r>
              <a:rPr lang="es-ES" dirty="0" err="1"/>
              <a:t>represented</a:t>
            </a:r>
            <a:r>
              <a:rPr lang="es-ES" dirty="0"/>
              <a:t> in </a:t>
            </a:r>
            <a:r>
              <a:rPr lang="es-ES" dirty="0" err="1"/>
              <a:t>the</a:t>
            </a:r>
            <a:r>
              <a:rPr lang="es-ES" dirty="0"/>
              <a:t> treemap.</a:t>
            </a:r>
            <a:endParaRPr lang="en-GB" dirty="0"/>
          </a:p>
        </p:txBody>
      </p:sp>
      <p:sp>
        <p:nvSpPr>
          <p:cNvPr id="17" name="TextBox 16">
            <a:extLst>
              <a:ext uri="{FF2B5EF4-FFF2-40B4-BE49-F238E27FC236}">
                <a16:creationId xmlns:a16="http://schemas.microsoft.com/office/drawing/2014/main" id="{DFE0414A-FA6A-4764-AB59-DCE311A991B2}"/>
              </a:ext>
            </a:extLst>
          </p:cNvPr>
          <p:cNvSpPr txBox="1"/>
          <p:nvPr/>
        </p:nvSpPr>
        <p:spPr>
          <a:xfrm>
            <a:off x="372760" y="60845"/>
            <a:ext cx="3689393" cy="369332"/>
          </a:xfrm>
          <a:prstGeom prst="rect">
            <a:avLst/>
          </a:prstGeom>
          <a:noFill/>
        </p:spPr>
        <p:txBody>
          <a:bodyPr wrap="square" rtlCol="0">
            <a:spAutoFit/>
          </a:bodyPr>
          <a:lstStyle/>
          <a:p>
            <a:r>
              <a:rPr lang="es-ES" dirty="0" err="1"/>
              <a:t>Revenue</a:t>
            </a:r>
            <a:r>
              <a:rPr lang="es-ES" dirty="0"/>
              <a:t> by </a:t>
            </a:r>
            <a:r>
              <a:rPr lang="es-ES" dirty="0" err="1"/>
              <a:t>Genre</a:t>
            </a:r>
            <a:endParaRPr lang="en-GB" dirty="0"/>
          </a:p>
        </p:txBody>
      </p:sp>
    </p:spTree>
    <p:extLst>
      <p:ext uri="{BB962C8B-B14F-4D97-AF65-F5344CB8AC3E}">
        <p14:creationId xmlns:p14="http://schemas.microsoft.com/office/powerpoint/2010/main" val="3862343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1CB8-1B1B-426A-9744-6E3A61D1C67E}"/>
              </a:ext>
            </a:extLst>
          </p:cNvPr>
          <p:cNvSpPr>
            <a:spLocks noGrp="1"/>
          </p:cNvSpPr>
          <p:nvPr>
            <p:ph type="title"/>
          </p:nvPr>
        </p:nvSpPr>
        <p:spPr>
          <a:xfrm>
            <a:off x="661429" y="76206"/>
            <a:ext cx="9336011" cy="993514"/>
          </a:xfrm>
        </p:spPr>
        <p:txBody>
          <a:bodyPr/>
          <a:lstStyle/>
          <a:p>
            <a:r>
              <a:rPr lang="es-ES" dirty="0"/>
              <a:t>Top 10 cash </a:t>
            </a:r>
            <a:r>
              <a:rPr lang="es-ES" dirty="0" err="1"/>
              <a:t>making</a:t>
            </a:r>
            <a:r>
              <a:rPr lang="es-ES" dirty="0"/>
              <a:t> </a:t>
            </a:r>
            <a:r>
              <a:rPr lang="es-ES" dirty="0" err="1"/>
              <a:t>movies</a:t>
            </a:r>
            <a:r>
              <a:rPr lang="es-ES" dirty="0"/>
              <a:t> </a:t>
            </a:r>
            <a:endParaRPr lang="en-GB" dirty="0"/>
          </a:p>
        </p:txBody>
      </p:sp>
      <p:pic>
        <p:nvPicPr>
          <p:cNvPr id="5" name="Picture 4">
            <a:extLst>
              <a:ext uri="{FF2B5EF4-FFF2-40B4-BE49-F238E27FC236}">
                <a16:creationId xmlns:a16="http://schemas.microsoft.com/office/drawing/2014/main" id="{4DA6FCA9-FD2B-4D36-8449-D14D95734F23}"/>
              </a:ext>
            </a:extLst>
          </p:cNvPr>
          <p:cNvPicPr>
            <a:picLocks noChangeAspect="1"/>
          </p:cNvPicPr>
          <p:nvPr/>
        </p:nvPicPr>
        <p:blipFill rotWithShape="1">
          <a:blip r:embed="rId2"/>
          <a:srcRect l="24917" t="25333" r="4333" b="57567"/>
          <a:stretch/>
        </p:blipFill>
        <p:spPr>
          <a:xfrm>
            <a:off x="115930" y="1058393"/>
            <a:ext cx="11414641" cy="1551809"/>
          </a:xfrm>
          <a:prstGeom prst="rect">
            <a:avLst/>
          </a:prstGeom>
        </p:spPr>
      </p:pic>
      <p:sp>
        <p:nvSpPr>
          <p:cNvPr id="6" name="TextBox 5">
            <a:extLst>
              <a:ext uri="{FF2B5EF4-FFF2-40B4-BE49-F238E27FC236}">
                <a16:creationId xmlns:a16="http://schemas.microsoft.com/office/drawing/2014/main" id="{25516FBA-D0F4-45AC-992B-8C4F1ECD665D}"/>
              </a:ext>
            </a:extLst>
          </p:cNvPr>
          <p:cNvSpPr txBox="1"/>
          <p:nvPr/>
        </p:nvSpPr>
        <p:spPr>
          <a:xfrm>
            <a:off x="8666480" y="2834937"/>
            <a:ext cx="2661920" cy="369332"/>
          </a:xfrm>
          <a:prstGeom prst="rect">
            <a:avLst/>
          </a:prstGeom>
          <a:noFill/>
        </p:spPr>
        <p:txBody>
          <a:bodyPr wrap="square" rtlCol="0">
            <a:spAutoFit/>
          </a:bodyPr>
          <a:lstStyle/>
          <a:p>
            <a:r>
              <a:rPr lang="es-ES" dirty="0" err="1">
                <a:solidFill>
                  <a:srgbClr val="CC9900"/>
                </a:solidFill>
              </a:rPr>
              <a:t>Rockbuster´s</a:t>
            </a:r>
            <a:r>
              <a:rPr lang="es-ES" dirty="0">
                <a:solidFill>
                  <a:srgbClr val="CC9900"/>
                </a:solidFill>
              </a:rPr>
              <a:t> Hall </a:t>
            </a:r>
            <a:r>
              <a:rPr lang="es-ES" dirty="0" err="1">
                <a:solidFill>
                  <a:srgbClr val="CC9900"/>
                </a:solidFill>
              </a:rPr>
              <a:t>of</a:t>
            </a:r>
            <a:r>
              <a:rPr lang="es-ES" dirty="0">
                <a:solidFill>
                  <a:srgbClr val="CC9900"/>
                </a:solidFill>
              </a:rPr>
              <a:t> </a:t>
            </a:r>
            <a:r>
              <a:rPr lang="es-ES" dirty="0" err="1">
                <a:solidFill>
                  <a:srgbClr val="CC9900"/>
                </a:solidFill>
              </a:rPr>
              <a:t>Fame</a:t>
            </a:r>
            <a:r>
              <a:rPr lang="es-ES" dirty="0">
                <a:solidFill>
                  <a:srgbClr val="CC9900"/>
                </a:solidFill>
              </a:rPr>
              <a:t> </a:t>
            </a:r>
            <a:endParaRPr lang="en-GB" dirty="0">
              <a:solidFill>
                <a:srgbClr val="CC9900"/>
              </a:solidFill>
            </a:endParaRPr>
          </a:p>
        </p:txBody>
      </p:sp>
      <p:sp>
        <p:nvSpPr>
          <p:cNvPr id="7" name="Title 1">
            <a:extLst>
              <a:ext uri="{FF2B5EF4-FFF2-40B4-BE49-F238E27FC236}">
                <a16:creationId xmlns:a16="http://schemas.microsoft.com/office/drawing/2014/main" id="{C431690D-EC3E-4450-893E-9D47F7C285C1}"/>
              </a:ext>
            </a:extLst>
          </p:cNvPr>
          <p:cNvSpPr txBox="1">
            <a:spLocks/>
          </p:cNvSpPr>
          <p:nvPr/>
        </p:nvSpPr>
        <p:spPr>
          <a:xfrm>
            <a:off x="8378227" y="3523500"/>
            <a:ext cx="2864092" cy="1673153"/>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es-ES" dirty="0">
                <a:solidFill>
                  <a:schemeClr val="accent6">
                    <a:lumMod val="60000"/>
                    <a:lumOff val="40000"/>
                  </a:schemeClr>
                </a:solidFill>
              </a:rPr>
              <a:t>BOTTOM 10 </a:t>
            </a:r>
            <a:r>
              <a:rPr lang="es-ES" dirty="0" err="1">
                <a:solidFill>
                  <a:schemeClr val="accent6">
                    <a:lumMod val="60000"/>
                    <a:lumOff val="40000"/>
                  </a:schemeClr>
                </a:solidFill>
              </a:rPr>
              <a:t>moNEY</a:t>
            </a:r>
            <a:r>
              <a:rPr lang="es-ES" dirty="0">
                <a:solidFill>
                  <a:schemeClr val="accent6">
                    <a:lumMod val="60000"/>
                    <a:lumOff val="40000"/>
                  </a:schemeClr>
                </a:solidFill>
              </a:rPr>
              <a:t> MAKERS</a:t>
            </a:r>
            <a:endParaRPr lang="en-GB" dirty="0">
              <a:solidFill>
                <a:schemeClr val="accent6">
                  <a:lumMod val="60000"/>
                  <a:lumOff val="40000"/>
                </a:schemeClr>
              </a:solidFill>
            </a:endParaRPr>
          </a:p>
        </p:txBody>
      </p:sp>
      <p:pic>
        <p:nvPicPr>
          <p:cNvPr id="9" name="Picture 8">
            <a:extLst>
              <a:ext uri="{FF2B5EF4-FFF2-40B4-BE49-F238E27FC236}">
                <a16:creationId xmlns:a16="http://schemas.microsoft.com/office/drawing/2014/main" id="{967E1D96-4E39-4177-A2A3-8EF9C5E7728B}"/>
              </a:ext>
            </a:extLst>
          </p:cNvPr>
          <p:cNvPicPr>
            <a:picLocks noChangeAspect="1"/>
          </p:cNvPicPr>
          <p:nvPr/>
        </p:nvPicPr>
        <p:blipFill rotWithShape="1">
          <a:blip r:embed="rId3"/>
          <a:srcRect l="33500" t="79394" b="18208"/>
          <a:stretch/>
        </p:blipFill>
        <p:spPr>
          <a:xfrm>
            <a:off x="1512811" y="2623027"/>
            <a:ext cx="10017759" cy="203143"/>
          </a:xfrm>
          <a:prstGeom prst="rect">
            <a:avLst/>
          </a:prstGeom>
        </p:spPr>
      </p:pic>
      <p:pic>
        <p:nvPicPr>
          <p:cNvPr id="15" name="Picture 14">
            <a:extLst>
              <a:ext uri="{FF2B5EF4-FFF2-40B4-BE49-F238E27FC236}">
                <a16:creationId xmlns:a16="http://schemas.microsoft.com/office/drawing/2014/main" id="{7FC22AC1-E534-4F54-9DC0-46D65AB05C8A}"/>
              </a:ext>
            </a:extLst>
          </p:cNvPr>
          <p:cNvPicPr>
            <a:picLocks noChangeAspect="1"/>
          </p:cNvPicPr>
          <p:nvPr/>
        </p:nvPicPr>
        <p:blipFill rotWithShape="1">
          <a:blip r:embed="rId4"/>
          <a:srcRect l="33085" t="26222" r="52871" b="55034"/>
          <a:stretch/>
        </p:blipFill>
        <p:spPr>
          <a:xfrm>
            <a:off x="5802153" y="3579574"/>
            <a:ext cx="2576074" cy="1293914"/>
          </a:xfrm>
          <a:prstGeom prst="rect">
            <a:avLst/>
          </a:prstGeom>
        </p:spPr>
      </p:pic>
      <p:pic>
        <p:nvPicPr>
          <p:cNvPr id="17" name="Picture 16">
            <a:extLst>
              <a:ext uri="{FF2B5EF4-FFF2-40B4-BE49-F238E27FC236}">
                <a16:creationId xmlns:a16="http://schemas.microsoft.com/office/drawing/2014/main" id="{93576B71-E924-4722-B49F-A10A7C0187F1}"/>
              </a:ext>
            </a:extLst>
          </p:cNvPr>
          <p:cNvPicPr>
            <a:picLocks noChangeAspect="1"/>
          </p:cNvPicPr>
          <p:nvPr/>
        </p:nvPicPr>
        <p:blipFill rotWithShape="1">
          <a:blip r:embed="rId4"/>
          <a:srcRect l="42166" t="79556" r="51417" b="17333"/>
          <a:stretch/>
        </p:blipFill>
        <p:spPr>
          <a:xfrm>
            <a:off x="7515328" y="4907205"/>
            <a:ext cx="862899" cy="235336"/>
          </a:xfrm>
          <a:prstGeom prst="rect">
            <a:avLst/>
          </a:prstGeom>
        </p:spPr>
      </p:pic>
      <p:sp>
        <p:nvSpPr>
          <p:cNvPr id="18" name="TextBox 17">
            <a:extLst>
              <a:ext uri="{FF2B5EF4-FFF2-40B4-BE49-F238E27FC236}">
                <a16:creationId xmlns:a16="http://schemas.microsoft.com/office/drawing/2014/main" id="{FA408826-BB78-4022-88E6-D980144A8205}"/>
              </a:ext>
            </a:extLst>
          </p:cNvPr>
          <p:cNvSpPr txBox="1"/>
          <p:nvPr/>
        </p:nvSpPr>
        <p:spPr>
          <a:xfrm>
            <a:off x="5668462" y="4873488"/>
            <a:ext cx="1868899" cy="646331"/>
          </a:xfrm>
          <a:prstGeom prst="rect">
            <a:avLst/>
          </a:prstGeom>
          <a:noFill/>
        </p:spPr>
        <p:txBody>
          <a:bodyPr wrap="square" rtlCol="0">
            <a:spAutoFit/>
          </a:bodyPr>
          <a:lstStyle/>
          <a:p>
            <a:r>
              <a:rPr lang="es-ES" dirty="0" err="1">
                <a:solidFill>
                  <a:srgbClr val="CC9900"/>
                </a:solidFill>
              </a:rPr>
              <a:t>Rockbuster´s</a:t>
            </a:r>
            <a:r>
              <a:rPr lang="es-ES" dirty="0">
                <a:solidFill>
                  <a:srgbClr val="CC9900"/>
                </a:solidFill>
              </a:rPr>
              <a:t> Hall </a:t>
            </a:r>
            <a:r>
              <a:rPr lang="es-ES" dirty="0" err="1">
                <a:solidFill>
                  <a:srgbClr val="CC9900"/>
                </a:solidFill>
              </a:rPr>
              <a:t>of</a:t>
            </a:r>
            <a:r>
              <a:rPr lang="es-ES" dirty="0">
                <a:solidFill>
                  <a:srgbClr val="CC9900"/>
                </a:solidFill>
              </a:rPr>
              <a:t> </a:t>
            </a:r>
            <a:r>
              <a:rPr lang="es-ES" dirty="0" err="1">
                <a:solidFill>
                  <a:srgbClr val="CC9900"/>
                </a:solidFill>
              </a:rPr>
              <a:t>Shame</a:t>
            </a:r>
            <a:endParaRPr lang="en-GB" dirty="0">
              <a:solidFill>
                <a:srgbClr val="CC9900"/>
              </a:solidFill>
            </a:endParaRPr>
          </a:p>
        </p:txBody>
      </p:sp>
      <p:sp>
        <p:nvSpPr>
          <p:cNvPr id="19" name="TextBox 18">
            <a:extLst>
              <a:ext uri="{FF2B5EF4-FFF2-40B4-BE49-F238E27FC236}">
                <a16:creationId xmlns:a16="http://schemas.microsoft.com/office/drawing/2014/main" id="{64C504D5-A8C9-4917-ABE6-913CCE491324}"/>
              </a:ext>
            </a:extLst>
          </p:cNvPr>
          <p:cNvSpPr txBox="1"/>
          <p:nvPr/>
        </p:nvSpPr>
        <p:spPr>
          <a:xfrm>
            <a:off x="474540" y="3256408"/>
            <a:ext cx="4696900" cy="3139321"/>
          </a:xfrm>
          <a:prstGeom prst="rect">
            <a:avLst/>
          </a:prstGeom>
          <a:noFill/>
        </p:spPr>
        <p:txBody>
          <a:bodyPr wrap="square" rtlCol="0">
            <a:spAutoFit/>
          </a:bodyPr>
          <a:lstStyle/>
          <a:p>
            <a:pPr marL="285750" indent="-285750">
              <a:buFont typeface="Wingdings" panose="05000000000000000000" pitchFamily="2" charset="2"/>
              <a:buChar char="Ø"/>
            </a:pPr>
            <a:r>
              <a:rPr lang="es-ES" dirty="0"/>
              <a:t>The </a:t>
            </a:r>
            <a:r>
              <a:rPr lang="es-ES" dirty="0" err="1"/>
              <a:t>graphs</a:t>
            </a:r>
            <a:r>
              <a:rPr lang="es-ES" dirty="0"/>
              <a:t> </a:t>
            </a:r>
            <a:r>
              <a:rPr lang="es-ES" dirty="0" err="1"/>
              <a:t>represent</a:t>
            </a:r>
            <a:r>
              <a:rPr lang="es-ES" dirty="0"/>
              <a:t> </a:t>
            </a:r>
            <a:r>
              <a:rPr lang="es-ES" dirty="0" err="1"/>
              <a:t>the</a:t>
            </a:r>
            <a:r>
              <a:rPr lang="es-ES" dirty="0"/>
              <a:t> </a:t>
            </a:r>
            <a:r>
              <a:rPr lang="es-ES" dirty="0" err="1"/>
              <a:t>number</a:t>
            </a:r>
            <a:r>
              <a:rPr lang="es-ES" dirty="0"/>
              <a:t> </a:t>
            </a:r>
            <a:r>
              <a:rPr lang="es-ES" dirty="0" err="1"/>
              <a:t>of</a:t>
            </a:r>
            <a:r>
              <a:rPr lang="es-ES" dirty="0"/>
              <a:t> </a:t>
            </a:r>
            <a:r>
              <a:rPr lang="es-ES" dirty="0" err="1"/>
              <a:t>revenue</a:t>
            </a:r>
            <a:r>
              <a:rPr lang="es-ES" dirty="0"/>
              <a:t> </a:t>
            </a:r>
            <a:r>
              <a:rPr lang="es-ES" dirty="0" err="1"/>
              <a:t>made</a:t>
            </a:r>
            <a:r>
              <a:rPr lang="es-ES" dirty="0"/>
              <a:t> by </a:t>
            </a:r>
            <a:r>
              <a:rPr lang="es-ES" dirty="0" err="1"/>
              <a:t>the</a:t>
            </a:r>
            <a:r>
              <a:rPr lang="es-ES" dirty="0"/>
              <a:t> </a:t>
            </a:r>
            <a:r>
              <a:rPr lang="es-ES" dirty="0" err="1"/>
              <a:t>movies</a:t>
            </a:r>
            <a:r>
              <a:rPr lang="es-ES" dirty="0"/>
              <a:t> </a:t>
            </a:r>
            <a:r>
              <a:rPr lang="es-ES" dirty="0" err="1"/>
              <a:t>expressed</a:t>
            </a:r>
            <a:r>
              <a:rPr lang="es-ES" dirty="0"/>
              <a:t> in $ (</a:t>
            </a:r>
            <a:r>
              <a:rPr lang="es-ES" dirty="0" err="1"/>
              <a:t>Dollars</a:t>
            </a:r>
            <a:r>
              <a:rPr lang="es-ES" dirty="0"/>
              <a:t>).</a:t>
            </a:r>
          </a:p>
          <a:p>
            <a:pPr marL="285750" indent="-285750">
              <a:buFont typeface="Wingdings" panose="05000000000000000000" pitchFamily="2" charset="2"/>
              <a:buChar char="Ø"/>
            </a:pPr>
            <a:endParaRPr lang="es-ES" dirty="0"/>
          </a:p>
          <a:p>
            <a:pPr marL="285750" indent="-285750">
              <a:buFont typeface="Wingdings" panose="05000000000000000000" pitchFamily="2" charset="2"/>
              <a:buChar char="Ø"/>
            </a:pPr>
            <a:r>
              <a:rPr lang="es-ES" dirty="0"/>
              <a:t>Top 10 </a:t>
            </a:r>
            <a:r>
              <a:rPr lang="es-ES" dirty="0" err="1"/>
              <a:t>movies</a:t>
            </a:r>
            <a:r>
              <a:rPr lang="es-ES" dirty="0"/>
              <a:t> to be </a:t>
            </a:r>
            <a:r>
              <a:rPr lang="es-ES" dirty="0" err="1"/>
              <a:t>promoted</a:t>
            </a:r>
            <a:r>
              <a:rPr lang="es-ES" dirty="0"/>
              <a:t> </a:t>
            </a:r>
            <a:r>
              <a:rPr lang="es-ES" dirty="0" err="1"/>
              <a:t>within</a:t>
            </a:r>
            <a:r>
              <a:rPr lang="es-ES" dirty="0"/>
              <a:t> </a:t>
            </a:r>
            <a:r>
              <a:rPr lang="es-ES" dirty="0" err="1"/>
              <a:t>the</a:t>
            </a:r>
            <a:r>
              <a:rPr lang="es-ES" dirty="0"/>
              <a:t> web.</a:t>
            </a:r>
          </a:p>
          <a:p>
            <a:pPr marL="285750" indent="-285750">
              <a:buFont typeface="Wingdings" panose="05000000000000000000" pitchFamily="2" charset="2"/>
              <a:buChar char="Ø"/>
            </a:pPr>
            <a:endParaRPr lang="es-ES" dirty="0"/>
          </a:p>
          <a:p>
            <a:pPr marL="285750" indent="-285750">
              <a:buFont typeface="Wingdings" panose="05000000000000000000" pitchFamily="2" charset="2"/>
              <a:buChar char="Ø"/>
            </a:pPr>
            <a:r>
              <a:rPr lang="es-ES" dirty="0"/>
              <a:t>Bottom 10 </a:t>
            </a:r>
            <a:r>
              <a:rPr lang="es-ES" dirty="0" err="1"/>
              <a:t>movies</a:t>
            </a:r>
            <a:r>
              <a:rPr lang="es-ES" dirty="0"/>
              <a:t> looking forward to </a:t>
            </a:r>
            <a:r>
              <a:rPr lang="es-ES" dirty="0" err="1"/>
              <a:t>license</a:t>
            </a:r>
            <a:r>
              <a:rPr lang="es-ES" dirty="0"/>
              <a:t> </a:t>
            </a:r>
            <a:r>
              <a:rPr lang="es-ES" dirty="0" err="1"/>
              <a:t>termination</a:t>
            </a:r>
            <a:r>
              <a:rPr lang="es-ES" dirty="0"/>
              <a:t> </a:t>
            </a:r>
          </a:p>
          <a:p>
            <a:pPr marL="285750" indent="-285750">
              <a:buFont typeface="Wingdings" panose="05000000000000000000" pitchFamily="2" charset="2"/>
              <a:buChar char="Ø"/>
            </a:pPr>
            <a:endParaRPr lang="es-ES" dirty="0"/>
          </a:p>
          <a:p>
            <a:pPr marL="285750" indent="-285750">
              <a:buFont typeface="Wingdings" panose="05000000000000000000" pitchFamily="2" charset="2"/>
              <a:buChar char="Ø"/>
            </a:pPr>
            <a:endParaRPr lang="es-ES" dirty="0"/>
          </a:p>
          <a:p>
            <a:endParaRPr lang="es-ES" dirty="0"/>
          </a:p>
          <a:p>
            <a:pPr marL="285750" indent="-285750">
              <a:buFont typeface="Wingdings" panose="05000000000000000000" pitchFamily="2" charset="2"/>
              <a:buChar char="Ø"/>
            </a:pPr>
            <a:endParaRPr lang="en-GB" dirty="0"/>
          </a:p>
        </p:txBody>
      </p:sp>
    </p:spTree>
    <p:extLst>
      <p:ext uri="{BB962C8B-B14F-4D97-AF65-F5344CB8AC3E}">
        <p14:creationId xmlns:p14="http://schemas.microsoft.com/office/powerpoint/2010/main" val="1843256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4C1A4-0ED4-4206-BEC3-061A0B0331F4}"/>
              </a:ext>
            </a:extLst>
          </p:cNvPr>
          <p:cNvSpPr>
            <a:spLocks noGrp="1"/>
          </p:cNvSpPr>
          <p:nvPr>
            <p:ph type="title"/>
          </p:nvPr>
        </p:nvSpPr>
        <p:spPr>
          <a:xfrm rot="21420000">
            <a:off x="562263" y="655592"/>
            <a:ext cx="5428489" cy="3278684"/>
          </a:xfrm>
        </p:spPr>
        <p:txBody>
          <a:bodyPr vert="horz" lIns="91440" tIns="45720" rIns="91440" bIns="45720" rtlCol="0" anchor="b">
            <a:normAutofit/>
          </a:bodyPr>
          <a:lstStyle/>
          <a:p>
            <a:pPr algn="r"/>
            <a:r>
              <a:rPr lang="en-US" sz="5600" dirty="0"/>
              <a:t>What was the average rental duration for all videos? </a:t>
            </a:r>
          </a:p>
        </p:txBody>
      </p:sp>
      <p:pic>
        <p:nvPicPr>
          <p:cNvPr id="28" name="Graphic 6" descr="Film reel">
            <a:extLst>
              <a:ext uri="{FF2B5EF4-FFF2-40B4-BE49-F238E27FC236}">
                <a16:creationId xmlns:a16="http://schemas.microsoft.com/office/drawing/2014/main" id="{1CA82F9F-F8BC-4143-B413-7CEF0E9961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420000">
            <a:off x="6635077" y="373505"/>
            <a:ext cx="3813745" cy="3813745"/>
          </a:xfrm>
          <a:prstGeom prst="rect">
            <a:avLst/>
          </a:prstGeom>
        </p:spPr>
      </p:pic>
    </p:spTree>
    <p:extLst>
      <p:ext uri="{BB962C8B-B14F-4D97-AF65-F5344CB8AC3E}">
        <p14:creationId xmlns:p14="http://schemas.microsoft.com/office/powerpoint/2010/main" val="709425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5B9550C-C5F0-4083-BFBF-ED8E32362160}"/>
              </a:ext>
            </a:extLst>
          </p:cNvPr>
          <p:cNvSpPr txBox="1"/>
          <p:nvPr/>
        </p:nvSpPr>
        <p:spPr>
          <a:xfrm>
            <a:off x="4561840" y="453628"/>
            <a:ext cx="2387600" cy="369332"/>
          </a:xfrm>
          <a:prstGeom prst="rect">
            <a:avLst/>
          </a:prstGeom>
          <a:noFill/>
        </p:spPr>
        <p:txBody>
          <a:bodyPr wrap="square" rtlCol="0">
            <a:spAutoFit/>
          </a:bodyPr>
          <a:lstStyle/>
          <a:p>
            <a:r>
              <a:rPr lang="es-ES" dirty="0"/>
              <a:t>AVERAGE DAYS RENTED</a:t>
            </a:r>
            <a:endParaRPr lang="en-GB" dirty="0"/>
          </a:p>
        </p:txBody>
      </p:sp>
      <p:sp>
        <p:nvSpPr>
          <p:cNvPr id="9" name="TextBox 8">
            <a:extLst>
              <a:ext uri="{FF2B5EF4-FFF2-40B4-BE49-F238E27FC236}">
                <a16:creationId xmlns:a16="http://schemas.microsoft.com/office/drawing/2014/main" id="{BFF23981-C979-4369-B40B-5AA6601BBE38}"/>
              </a:ext>
            </a:extLst>
          </p:cNvPr>
          <p:cNvSpPr txBox="1"/>
          <p:nvPr/>
        </p:nvSpPr>
        <p:spPr>
          <a:xfrm>
            <a:off x="1757680" y="4042172"/>
            <a:ext cx="8422640" cy="1200329"/>
          </a:xfrm>
          <a:prstGeom prst="rect">
            <a:avLst/>
          </a:prstGeom>
          <a:noFill/>
        </p:spPr>
        <p:txBody>
          <a:bodyPr wrap="square" rtlCol="0">
            <a:spAutoFit/>
          </a:bodyPr>
          <a:lstStyle/>
          <a:p>
            <a:pPr marL="285750" indent="-285750">
              <a:buFont typeface="Wingdings" panose="05000000000000000000" pitchFamily="2" charset="2"/>
              <a:buChar char="Ø"/>
            </a:pPr>
            <a:r>
              <a:rPr lang="es-ES" dirty="0"/>
              <a:t>The </a:t>
            </a:r>
            <a:r>
              <a:rPr lang="es-ES" dirty="0" err="1"/>
              <a:t>average</a:t>
            </a:r>
            <a:r>
              <a:rPr lang="es-ES" dirty="0"/>
              <a:t> </a:t>
            </a:r>
            <a:r>
              <a:rPr lang="es-ES" dirty="0" err="1"/>
              <a:t>number</a:t>
            </a:r>
            <a:r>
              <a:rPr lang="es-ES" dirty="0"/>
              <a:t> </a:t>
            </a:r>
            <a:r>
              <a:rPr lang="es-ES" dirty="0" err="1"/>
              <a:t>of</a:t>
            </a:r>
            <a:r>
              <a:rPr lang="es-ES" dirty="0"/>
              <a:t> days </a:t>
            </a:r>
            <a:r>
              <a:rPr lang="es-ES" dirty="0" err="1"/>
              <a:t>the</a:t>
            </a:r>
            <a:r>
              <a:rPr lang="es-ES" dirty="0"/>
              <a:t> </a:t>
            </a:r>
            <a:r>
              <a:rPr lang="es-ES" dirty="0" err="1"/>
              <a:t>movies</a:t>
            </a:r>
            <a:r>
              <a:rPr lang="es-ES" dirty="0"/>
              <a:t> are </a:t>
            </a:r>
            <a:r>
              <a:rPr lang="es-ES" dirty="0" err="1"/>
              <a:t>rented</a:t>
            </a:r>
            <a:r>
              <a:rPr lang="es-ES" dirty="0"/>
              <a:t> </a:t>
            </a:r>
            <a:r>
              <a:rPr lang="es-ES" dirty="0" err="1"/>
              <a:t>doesn´t</a:t>
            </a:r>
            <a:r>
              <a:rPr lang="es-ES" dirty="0"/>
              <a:t> </a:t>
            </a:r>
            <a:r>
              <a:rPr lang="es-ES" dirty="0" err="1"/>
              <a:t>vary</a:t>
            </a:r>
            <a:r>
              <a:rPr lang="es-ES" dirty="0"/>
              <a:t> </a:t>
            </a:r>
            <a:r>
              <a:rPr lang="es-ES" dirty="0" err="1"/>
              <a:t>too</a:t>
            </a:r>
            <a:r>
              <a:rPr lang="es-ES" dirty="0"/>
              <a:t> </a:t>
            </a:r>
            <a:r>
              <a:rPr lang="es-ES" dirty="0" err="1"/>
              <a:t>much</a:t>
            </a:r>
            <a:r>
              <a:rPr lang="es-ES" dirty="0"/>
              <a:t> </a:t>
            </a:r>
            <a:r>
              <a:rPr lang="es-ES" dirty="0" err="1"/>
              <a:t>between</a:t>
            </a:r>
            <a:r>
              <a:rPr lang="es-ES" dirty="0"/>
              <a:t> </a:t>
            </a:r>
            <a:r>
              <a:rPr lang="es-ES" dirty="0" err="1"/>
              <a:t>different</a:t>
            </a:r>
            <a:r>
              <a:rPr lang="es-ES" dirty="0"/>
              <a:t> </a:t>
            </a:r>
            <a:r>
              <a:rPr lang="es-ES" dirty="0" err="1"/>
              <a:t>genres</a:t>
            </a:r>
            <a:r>
              <a:rPr lang="es-ES" dirty="0"/>
              <a:t>. </a:t>
            </a:r>
          </a:p>
          <a:p>
            <a:pPr marL="285750" indent="-285750">
              <a:buFont typeface="Wingdings" panose="05000000000000000000" pitchFamily="2" charset="2"/>
              <a:buChar char="Ø"/>
            </a:pPr>
            <a:r>
              <a:rPr lang="es-ES" dirty="0" err="1"/>
              <a:t>Curiosly</a:t>
            </a:r>
            <a:r>
              <a:rPr lang="es-ES" dirty="0"/>
              <a:t> </a:t>
            </a:r>
            <a:r>
              <a:rPr lang="es-ES" dirty="0" err="1"/>
              <a:t>enough</a:t>
            </a:r>
            <a:r>
              <a:rPr lang="es-ES" dirty="0"/>
              <a:t>, </a:t>
            </a:r>
            <a:r>
              <a:rPr lang="es-ES" dirty="0" err="1"/>
              <a:t>the</a:t>
            </a:r>
            <a:r>
              <a:rPr lang="es-ES" dirty="0"/>
              <a:t> </a:t>
            </a:r>
            <a:r>
              <a:rPr lang="es-ES" dirty="0" err="1"/>
              <a:t>movies</a:t>
            </a:r>
            <a:r>
              <a:rPr lang="es-ES" dirty="0"/>
              <a:t> </a:t>
            </a:r>
            <a:r>
              <a:rPr lang="es-ES" dirty="0" err="1"/>
              <a:t>generating</a:t>
            </a:r>
            <a:r>
              <a:rPr lang="es-ES" dirty="0"/>
              <a:t> </a:t>
            </a:r>
            <a:r>
              <a:rPr lang="es-ES" dirty="0" err="1"/>
              <a:t>less</a:t>
            </a:r>
            <a:r>
              <a:rPr lang="es-ES" dirty="0"/>
              <a:t> </a:t>
            </a:r>
            <a:r>
              <a:rPr lang="es-ES" dirty="0" err="1"/>
              <a:t>income</a:t>
            </a:r>
            <a:r>
              <a:rPr lang="es-ES" dirty="0"/>
              <a:t> are in </a:t>
            </a:r>
            <a:r>
              <a:rPr lang="es-ES" dirty="0" err="1"/>
              <a:t>average</a:t>
            </a:r>
            <a:r>
              <a:rPr lang="es-ES" dirty="0"/>
              <a:t> more time </a:t>
            </a:r>
            <a:r>
              <a:rPr lang="es-ES" dirty="0" err="1"/>
              <a:t>rented</a:t>
            </a:r>
            <a:r>
              <a:rPr lang="es-ES" dirty="0"/>
              <a:t>, and leader in </a:t>
            </a:r>
            <a:r>
              <a:rPr lang="es-ES" dirty="0" err="1"/>
              <a:t>revenue</a:t>
            </a:r>
            <a:r>
              <a:rPr lang="es-ES" dirty="0"/>
              <a:t> </a:t>
            </a:r>
            <a:r>
              <a:rPr lang="es-ES" dirty="0" err="1"/>
              <a:t>Sports</a:t>
            </a:r>
            <a:r>
              <a:rPr lang="es-ES" dirty="0"/>
              <a:t> is at </a:t>
            </a:r>
            <a:r>
              <a:rPr lang="es-ES" dirty="0" err="1"/>
              <a:t>the</a:t>
            </a:r>
            <a:r>
              <a:rPr lang="es-ES" dirty="0"/>
              <a:t> bottom </a:t>
            </a:r>
            <a:r>
              <a:rPr lang="es-ES" dirty="0" err="1"/>
              <a:t>of</a:t>
            </a:r>
            <a:r>
              <a:rPr lang="es-ES" dirty="0"/>
              <a:t> </a:t>
            </a:r>
            <a:r>
              <a:rPr lang="es-ES" dirty="0" err="1"/>
              <a:t>our</a:t>
            </a:r>
            <a:r>
              <a:rPr lang="es-ES" dirty="0"/>
              <a:t> </a:t>
            </a:r>
            <a:r>
              <a:rPr lang="es-ES" dirty="0" err="1"/>
              <a:t>list</a:t>
            </a:r>
            <a:r>
              <a:rPr lang="es-ES" dirty="0"/>
              <a:t>.</a:t>
            </a:r>
            <a:endParaRPr lang="en-GB" dirty="0"/>
          </a:p>
        </p:txBody>
      </p:sp>
      <p:pic>
        <p:nvPicPr>
          <p:cNvPr id="11" name="Picture 10">
            <a:extLst>
              <a:ext uri="{FF2B5EF4-FFF2-40B4-BE49-F238E27FC236}">
                <a16:creationId xmlns:a16="http://schemas.microsoft.com/office/drawing/2014/main" id="{D47F524B-90BF-4340-A2C0-91DDED1AC5F3}"/>
              </a:ext>
            </a:extLst>
          </p:cNvPr>
          <p:cNvPicPr>
            <a:picLocks noChangeAspect="1"/>
          </p:cNvPicPr>
          <p:nvPr/>
        </p:nvPicPr>
        <p:blipFill rotWithShape="1">
          <a:blip r:embed="rId2"/>
          <a:srcRect l="29917" t="25185" r="3000" b="39555"/>
          <a:stretch/>
        </p:blipFill>
        <p:spPr>
          <a:xfrm>
            <a:off x="772160" y="824468"/>
            <a:ext cx="10414000" cy="3078922"/>
          </a:xfrm>
          <a:prstGeom prst="rect">
            <a:avLst/>
          </a:prstGeom>
        </p:spPr>
      </p:pic>
    </p:spTree>
    <p:extLst>
      <p:ext uri="{BB962C8B-B14F-4D97-AF65-F5344CB8AC3E}">
        <p14:creationId xmlns:p14="http://schemas.microsoft.com/office/powerpoint/2010/main" val="211591763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
  <TotalTime>1752</TotalTime>
  <Words>789</Words>
  <Application>Microsoft Office PowerPoint</Application>
  <PresentationFormat>Widescreen</PresentationFormat>
  <Paragraphs>95</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Impact</vt:lpstr>
      <vt:lpstr>Wingdings</vt:lpstr>
      <vt:lpstr>Main Event</vt:lpstr>
      <vt:lpstr>ROCKBUSTER stealth</vt:lpstr>
      <vt:lpstr>ROCKBUSTER STEALTH LLC</vt:lpstr>
      <vt:lpstr>Key questions and objectives</vt:lpstr>
      <vt:lpstr>ROCKBUSTER DATA SUMMARY</vt:lpstr>
      <vt:lpstr>Which movies contributed the most/least to revenue gain?</vt:lpstr>
      <vt:lpstr>PowerPoint Presentation</vt:lpstr>
      <vt:lpstr>Top 10 cash making movies </vt:lpstr>
      <vt:lpstr>What was the average rental duration for all videos? </vt:lpstr>
      <vt:lpstr>PowerPoint Presentation</vt:lpstr>
      <vt:lpstr>Which countries are Rockbuster customers based in? </vt:lpstr>
      <vt:lpstr>PowerPoint Presentation</vt:lpstr>
      <vt:lpstr>Do sales figures vary between geographic regions?</vt:lpstr>
      <vt:lpstr>PowerPoint Presentation</vt:lpstr>
      <vt:lpstr>Where are customers with a high lifetime value based? </vt:lpstr>
      <vt:lpstr>Rockbuster´s main revenue comes from  </vt:lpstr>
      <vt:lpstr>Rockbuster has analysed the total sales per customer… And the winner is… ( are )</vt:lpstr>
      <vt:lpstr>Conclusions &amp; recommendations</vt:lpstr>
      <vt:lpstr>Thank you for watching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ROCKBUSTER</dc:title>
  <dc:creator>Javier Sánchez-Agesta</dc:creator>
  <cp:lastModifiedBy>Javier Sánchez-Agesta</cp:lastModifiedBy>
  <cp:revision>6</cp:revision>
  <dcterms:created xsi:type="dcterms:W3CDTF">2021-11-07T23:58:27Z</dcterms:created>
  <dcterms:modified xsi:type="dcterms:W3CDTF">2021-11-10T21:22:57Z</dcterms:modified>
</cp:coreProperties>
</file>